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64" r:id="rId2"/>
    <p:sldId id="257" r:id="rId3"/>
    <p:sldId id="365" r:id="rId4"/>
    <p:sldId id="367" r:id="rId5"/>
    <p:sldId id="360" r:id="rId6"/>
    <p:sldId id="362" r:id="rId7"/>
    <p:sldId id="363" r:id="rId8"/>
    <p:sldId id="330" r:id="rId9"/>
    <p:sldId id="349" r:id="rId10"/>
    <p:sldId id="258" r:id="rId11"/>
    <p:sldId id="323" r:id="rId12"/>
    <p:sldId id="319" r:id="rId13"/>
    <p:sldId id="320" r:id="rId14"/>
    <p:sldId id="321" r:id="rId15"/>
    <p:sldId id="324" r:id="rId16"/>
    <p:sldId id="347" r:id="rId17"/>
    <p:sldId id="309" r:id="rId18"/>
    <p:sldId id="266" r:id="rId19"/>
    <p:sldId id="260" r:id="rId20"/>
    <p:sldId id="262" r:id="rId21"/>
    <p:sldId id="261" r:id="rId22"/>
    <p:sldId id="263" r:id="rId23"/>
    <p:sldId id="264" r:id="rId24"/>
    <p:sldId id="270" r:id="rId25"/>
    <p:sldId id="328" r:id="rId26"/>
    <p:sldId id="268" r:id="rId27"/>
    <p:sldId id="269" r:id="rId28"/>
    <p:sldId id="325" r:id="rId29"/>
    <p:sldId id="353" r:id="rId30"/>
    <p:sldId id="350" r:id="rId31"/>
    <p:sldId id="351" r:id="rId32"/>
    <p:sldId id="352" r:id="rId33"/>
    <p:sldId id="348" r:id="rId34"/>
    <p:sldId id="354" r:id="rId35"/>
    <p:sldId id="357" r:id="rId36"/>
    <p:sldId id="358" r:id="rId37"/>
    <p:sldId id="369" r:id="rId38"/>
    <p:sldId id="372" r:id="rId39"/>
    <p:sldId id="370" r:id="rId40"/>
    <p:sldId id="373" r:id="rId41"/>
    <p:sldId id="371" r:id="rId42"/>
    <p:sldId id="294" r:id="rId43"/>
    <p:sldId id="326" r:id="rId44"/>
    <p:sldId id="368" r:id="rId45"/>
    <p:sldId id="314" r:id="rId46"/>
    <p:sldId id="337" r:id="rId47"/>
    <p:sldId id="359" r:id="rId48"/>
    <p:sldId id="322" r:id="rId49"/>
    <p:sldId id="315" r:id="rId50"/>
    <p:sldId id="345" r:id="rId51"/>
    <p:sldId id="34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lia" initials="M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5" autoAdjust="0"/>
    <p:restoredTop sz="93450" autoAdjust="0"/>
  </p:normalViewPr>
  <p:slideViewPr>
    <p:cSldViewPr>
      <p:cViewPr varScale="1">
        <p:scale>
          <a:sx n="88" d="100"/>
          <a:sy n="88" d="100"/>
        </p:scale>
        <p:origin x="468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D6036-3E51-4885-B3E7-0FF094A24FF8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EDAC4-D435-4815-86FC-F0320FD1D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7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EDAC4-D435-4815-86FC-F0320FD1D0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65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EDAC4-D435-4815-86FC-F0320FD1D0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4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EDAC4-D435-4815-86FC-F0320FD1D0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78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EDAC4-D435-4815-86FC-F0320FD1D0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9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EDAC4-D435-4815-86FC-F0320FD1D0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7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8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1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0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0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1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3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0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85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2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4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26503-A8FE-405A-A2EF-ECB45FB529F6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904" y="2708920"/>
            <a:ext cx="10425514" cy="125157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Mortality disturbances: Age-Period-Cohort modeling and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7448" y="4149080"/>
            <a:ext cx="6400800" cy="2016224"/>
          </a:xfrm>
        </p:spPr>
        <p:txBody>
          <a:bodyPr>
            <a:normAutofit fontScale="70000" lnSpcReduction="20000"/>
          </a:bodyPr>
          <a:lstStyle/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EDSD Program 2025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INED</a:t>
            </a:r>
          </a:p>
          <a:p>
            <a:pPr algn="l">
              <a:spcBef>
                <a:spcPts val="0"/>
              </a:spcBef>
            </a:pPr>
            <a:endParaRPr lang="en-US" b="1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Enrique Acosta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Centre for Demographic Studies (CED)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10.06.2025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543CA-89DB-4D71-BE86-2A4DBF78CD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6360" y="5589240"/>
            <a:ext cx="2425700" cy="1121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" descr="INEDEng on X: &quot;The call for applications for the European Doctoral ...">
            <a:extLst>
              <a:ext uri="{FF2B5EF4-FFF2-40B4-BE49-F238E27FC236}">
                <a16:creationId xmlns:a16="http://schemas.microsoft.com/office/drawing/2014/main" id="{CC768C10-A892-45E0-80EB-FA5CF81E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139" y="291141"/>
            <a:ext cx="5953721" cy="16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66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496" y="5373216"/>
            <a:ext cx="9083352" cy="125486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Substantial improvements in the last 200 years</a:t>
            </a:r>
          </a:p>
          <a:p>
            <a:pPr lvl="1"/>
            <a:r>
              <a:rPr lang="en-US" dirty="0"/>
              <a:t>Larger changes than during previous millenniums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4D6DD-B3F4-42BF-8C1C-35481E240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95600" y="980728"/>
            <a:ext cx="6541681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6E20F2-FDD1-44BA-B68D-C621EA84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07" y="160336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DC2790-F1F8-4FB1-8451-0E30A3BA983F}"/>
              </a:ext>
            </a:extLst>
          </p:cNvPr>
          <p:cNvSpPr txBox="1"/>
          <p:nvPr/>
        </p:nvSpPr>
        <p:spPr>
          <a:xfrm>
            <a:off x="8941765" y="3933056"/>
            <a:ext cx="1834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 </a:t>
            </a:r>
          </a:p>
          <a:p>
            <a:r>
              <a:rPr lang="en-US" sz="1400" dirty="0"/>
              <a:t>Fogel and Costa (1997)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528048" y="1412776"/>
            <a:ext cx="0" cy="3096344"/>
          </a:xfrm>
          <a:prstGeom prst="line">
            <a:avLst/>
          </a:prstGeom>
          <a:ln w="3492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6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007" y="160336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655" y="1196752"/>
            <a:ext cx="10440961" cy="532859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Life expectancy (e</a:t>
            </a:r>
            <a:r>
              <a:rPr lang="en-US" sz="1400" dirty="0"/>
              <a:t>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One of the best indicators of mortality change over time</a:t>
            </a:r>
          </a:p>
          <a:p>
            <a:pPr lvl="1"/>
            <a:r>
              <a:rPr lang="en-US" dirty="0"/>
              <a:t>More than doubled in 170 years (1850 - 2019)</a:t>
            </a:r>
          </a:p>
          <a:p>
            <a:pPr lvl="2"/>
            <a:r>
              <a:rPr lang="en-US" dirty="0"/>
              <a:t>from &lt; 35 to &gt; 70 years</a:t>
            </a:r>
          </a:p>
          <a:p>
            <a:pPr lvl="1"/>
            <a:r>
              <a:rPr lang="en-US" b="1" dirty="0"/>
              <a:t>“Most important achievement in human history”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But…</a:t>
            </a:r>
            <a:r>
              <a:rPr lang="en-US" dirty="0"/>
              <a:t> still large divergence between populations (2021)</a:t>
            </a:r>
          </a:p>
          <a:p>
            <a:pPr lvl="2"/>
            <a:r>
              <a:rPr lang="en-US" sz="2200" dirty="0"/>
              <a:t>52,53y (Nigeria) </a:t>
            </a:r>
          </a:p>
          <a:p>
            <a:pPr lvl="2"/>
            <a:r>
              <a:rPr lang="en-US" sz="2200" dirty="0"/>
              <a:t>85.95y (Monaco) </a:t>
            </a:r>
          </a:p>
          <a:p>
            <a:pPr lvl="2"/>
            <a:r>
              <a:rPr lang="en-US" sz="2200" dirty="0"/>
              <a:t>= 33,42 years gap</a:t>
            </a:r>
          </a:p>
          <a:p>
            <a:pPr lvl="2"/>
            <a:r>
              <a:rPr lang="en-US" sz="2200" dirty="0"/>
              <a:t>On average, one person lives</a:t>
            </a:r>
            <a:r>
              <a:rPr lang="en-US" sz="2200" b="1" dirty="0"/>
              <a:t> 64% </a:t>
            </a:r>
            <a:r>
              <a:rPr lang="en-US" sz="2200" dirty="0"/>
              <a:t>longer in Monaco than in Nigeria!!</a:t>
            </a:r>
          </a:p>
        </p:txBody>
      </p:sp>
    </p:spTree>
    <p:extLst>
      <p:ext uri="{BB962C8B-B14F-4D97-AF65-F5344CB8AC3E}">
        <p14:creationId xmlns:p14="http://schemas.microsoft.com/office/powerpoint/2010/main" val="178749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648" y="965523"/>
            <a:ext cx="8229600" cy="6966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Substantial reduction in the last 200 years</a:t>
            </a:r>
          </a:p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14" y="1662187"/>
            <a:ext cx="10372372" cy="479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333306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"/>
          <a:stretch/>
        </p:blipFill>
        <p:spPr>
          <a:xfrm>
            <a:off x="876555" y="1628760"/>
            <a:ext cx="10438889" cy="48481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1F54F1-A99E-4F4C-BCFF-2932D191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C49FDF-81A0-4D21-A388-39BB8711E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648" y="965523"/>
            <a:ext cx="8229600" cy="6966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Substantial reduction in the last 200 years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6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1" y="1495484"/>
            <a:ext cx="10690313" cy="49418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70000D-13AA-462A-A1BE-079694582DEE}"/>
              </a:ext>
            </a:extLst>
          </p:cNvPr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916B0C8-A2B3-4343-AFC7-6CAD76E6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DE35FEB-722F-4FE1-86A0-0BD47CA6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648" y="965523"/>
            <a:ext cx="8229600" cy="6966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Substantial reduction in the last 200 years</a:t>
            </a:r>
          </a:p>
          <a:p>
            <a:pPr lvl="0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145939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70000D-13AA-462A-A1BE-079694582DEE}"/>
              </a:ext>
            </a:extLst>
          </p:cNvPr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916B0C8-A2B3-4343-AFC7-6CAD76E6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DE35FEB-722F-4FE1-86A0-0BD47CA6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648" y="965523"/>
            <a:ext cx="8229600" cy="6966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Substantial reduction in the last 200 years</a:t>
            </a:r>
          </a:p>
          <a:p>
            <a:pPr lvl="0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C18591-8EB4-4FC2-99EE-712807689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7" y="2492891"/>
            <a:ext cx="5781617" cy="2673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822C1-694B-472F-A947-7C8EEDDA0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50" y="2492891"/>
            <a:ext cx="5751685" cy="26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916B0C8-A2B3-4343-AFC7-6CAD76E6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DE35FEB-722F-4FE1-86A0-0BD47CA6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311" y="2734544"/>
            <a:ext cx="8229600" cy="69666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4000" dirty="0">
                <a:solidFill>
                  <a:srgbClr val="00B050"/>
                </a:solidFill>
              </a:rPr>
              <a:t>Poll time: what do you think will be the limit of human life expectancy?</a:t>
            </a:r>
          </a:p>
          <a:p>
            <a:pPr lvl="0"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794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052736"/>
            <a:ext cx="5256584" cy="57626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Limits of Life expectancy (e</a:t>
            </a:r>
            <a:r>
              <a:rPr lang="en-US" sz="1200" dirty="0"/>
              <a:t>0</a:t>
            </a:r>
            <a:r>
              <a:rPr lang="en-US" sz="2800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628800"/>
            <a:ext cx="6984776" cy="5173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362" y="1766495"/>
            <a:ext cx="1822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Record female life expectancy since 1840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20336" y="1766495"/>
            <a:ext cx="26926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“Female life expectancy in the record-holding country has risen for 160 years at a steady pace of almost 3 months per year”</a:t>
            </a:r>
          </a:p>
          <a:p>
            <a:pPr algn="r"/>
            <a:r>
              <a:rPr lang="en-US" sz="1400" dirty="0"/>
              <a:t>Oeppen &amp; Vaupel (2002)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20336" y="4081173"/>
            <a:ext cx="269269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Limits broken on average 5 years after publication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Dong et al. (2016) → 115</a:t>
            </a:r>
          </a:p>
          <a:p>
            <a:pPr algn="r"/>
            <a:r>
              <a:rPr lang="en-US" dirty="0"/>
              <a:t>De Grey → 1,000 years</a:t>
            </a:r>
          </a:p>
          <a:p>
            <a:pPr algn="r"/>
            <a:endParaRPr lang="en-US" sz="1400" dirty="0"/>
          </a:p>
          <a:p>
            <a:pPr algn="r"/>
            <a:r>
              <a:rPr lang="en-US" dirty="0"/>
              <a:t>Transhumanism??</a:t>
            </a:r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C96DD6-9FA6-486D-A89E-46DC59BF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</p:spTree>
    <p:extLst>
      <p:ext uri="{BB962C8B-B14F-4D97-AF65-F5344CB8AC3E}">
        <p14:creationId xmlns:p14="http://schemas.microsoft.com/office/powerpoint/2010/main" val="251673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>
          <a:xfrm>
            <a:off x="1581807" y="1412776"/>
            <a:ext cx="9986801" cy="54504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991597"/>
            <a:ext cx="10657184" cy="1143000"/>
          </a:xfrm>
        </p:spPr>
        <p:txBody>
          <a:bodyPr>
            <a:normAutofit/>
          </a:bodyPr>
          <a:lstStyle/>
          <a:p>
            <a:r>
              <a:rPr lang="en-US" sz="2800" dirty="0"/>
              <a:t>13 608 age-specific death rates (ASDR) in one Lexis surface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52" y="1647616"/>
            <a:ext cx="1305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en-US" dirty="0"/>
              <a:t>France </a:t>
            </a:r>
          </a:p>
          <a:p>
            <a:pPr marL="0" lvl="1" algn="r"/>
            <a:r>
              <a:rPr lang="en-US" dirty="0"/>
              <a:t>ASDRs</a:t>
            </a:r>
          </a:p>
          <a:p>
            <a:pPr marL="0" lvl="1" algn="r"/>
            <a:r>
              <a:rPr lang="en-US" dirty="0"/>
              <a:t>1850-2017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FD5453-8A46-4D61-B011-82CE7CBC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</p:spTree>
    <p:extLst>
      <p:ext uri="{BB962C8B-B14F-4D97-AF65-F5344CB8AC3E}">
        <p14:creationId xmlns:p14="http://schemas.microsoft.com/office/powerpoint/2010/main" val="4635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6670"/>
            <a:ext cx="8229600" cy="1143000"/>
          </a:xfrm>
        </p:spPr>
        <p:txBody>
          <a:bodyPr/>
          <a:lstStyle/>
          <a:p>
            <a:r>
              <a:rPr lang="en-US" b="1" dirty="0"/>
              <a:t>Mortality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1159670"/>
            <a:ext cx="9793088" cy="529366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Conceptual partitions for more than 200 years</a:t>
            </a:r>
          </a:p>
          <a:p>
            <a:pPr lvl="1"/>
            <a:r>
              <a:rPr lang="en-US" sz="2400" dirty="0"/>
              <a:t>Biologist, actuaries, and demographers </a:t>
            </a:r>
          </a:p>
          <a:p>
            <a:pPr lvl="1"/>
            <a:r>
              <a:rPr lang="en-US" sz="2400" dirty="0"/>
              <a:t>To improve understanding mortality trends and for mathematical modeling</a:t>
            </a:r>
          </a:p>
          <a:p>
            <a:pPr lvl="1"/>
            <a:r>
              <a:rPr lang="en-US" sz="2400" dirty="0"/>
              <a:t>Gompertz (1825)’s “law of mortality”</a:t>
            </a:r>
          </a:p>
          <a:p>
            <a:pPr lvl="2"/>
            <a:r>
              <a:rPr lang="en-US" sz="2000" dirty="0"/>
              <a:t>Mortality from </a:t>
            </a:r>
            <a:r>
              <a:rPr lang="en-US" sz="2000" b="1" i="1" dirty="0"/>
              <a:t>deterioration </a:t>
            </a:r>
            <a:r>
              <a:rPr lang="en-US" sz="2000" dirty="0"/>
              <a:t>and </a:t>
            </a:r>
            <a:r>
              <a:rPr lang="en-US" sz="2000" b="1" i="1" dirty="0"/>
              <a:t>chance</a:t>
            </a:r>
          </a:p>
          <a:p>
            <a:pPr lvl="1"/>
            <a:r>
              <a:rPr lang="en-US" sz="2400" dirty="0"/>
              <a:t>Makeham (1860)</a:t>
            </a:r>
          </a:p>
          <a:p>
            <a:pPr lvl="2"/>
            <a:r>
              <a:rPr lang="en-US" sz="2000" dirty="0"/>
              <a:t>First one to include the conceptual partition of mortality into the Gompertz mathematical model</a:t>
            </a:r>
          </a:p>
          <a:p>
            <a:pPr lvl="2"/>
            <a:r>
              <a:rPr lang="en-US" sz="2000" dirty="0"/>
              <a:t>Age-dependency</a:t>
            </a:r>
          </a:p>
          <a:p>
            <a:pPr lvl="3"/>
            <a:r>
              <a:rPr lang="en-US" sz="1600" dirty="0"/>
              <a:t>gradual “diminution of vital power” with age</a:t>
            </a:r>
          </a:p>
          <a:p>
            <a:pPr lvl="3"/>
            <a:r>
              <a:rPr lang="en-US" sz="1600" dirty="0"/>
              <a:t>accidental completely independent of age</a:t>
            </a:r>
          </a:p>
        </p:txBody>
      </p:sp>
    </p:spTree>
    <p:extLst>
      <p:ext uri="{BB962C8B-B14F-4D97-AF65-F5344CB8AC3E}">
        <p14:creationId xmlns:p14="http://schemas.microsoft.com/office/powerpoint/2010/main" val="36390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13792"/>
            <a:ext cx="8229600" cy="1143000"/>
          </a:xfrm>
        </p:spPr>
        <p:txBody>
          <a:bodyPr/>
          <a:lstStyle/>
          <a:p>
            <a:r>
              <a:rPr lang="en-US" b="1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Day 1: Tuesday (today)</a:t>
            </a:r>
          </a:p>
          <a:p>
            <a:r>
              <a:rPr lang="en-US" dirty="0"/>
              <a:t>Morning lecture (9:30 – 10:45)</a:t>
            </a:r>
          </a:p>
          <a:p>
            <a:pPr lvl="1"/>
            <a:r>
              <a:rPr lang="en-US" dirty="0"/>
              <a:t>Presentation of concepts and methods</a:t>
            </a:r>
          </a:p>
          <a:p>
            <a:r>
              <a:rPr lang="en-US" dirty="0"/>
              <a:t>Coffee break (10:45 – 11:00)</a:t>
            </a:r>
          </a:p>
          <a:p>
            <a:r>
              <a:rPr lang="en-US" dirty="0"/>
              <a:t>Lab session (11:00 – 12:30)</a:t>
            </a:r>
          </a:p>
          <a:p>
            <a:pPr lvl="1"/>
            <a:r>
              <a:rPr lang="en-US" dirty="0"/>
              <a:t>Application of methods for APC analysis and excess mortality estimation in 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14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1628800"/>
            <a:ext cx="8229600" cy="154076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Lexis (1860)</a:t>
            </a:r>
          </a:p>
          <a:p>
            <a:pPr lvl="2"/>
            <a:r>
              <a:rPr lang="en-US" dirty="0"/>
              <a:t>Juvenile, premature, and normal mortality</a:t>
            </a:r>
            <a:endParaRPr lang="en-US" sz="1600" dirty="0"/>
          </a:p>
          <a:p>
            <a:pPr marL="914400" lvl="2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50" y="1628800"/>
            <a:ext cx="10346768" cy="45941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9146" y="6279704"/>
            <a:ext cx="3531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Source: Lexis (1860) </a:t>
            </a:r>
          </a:p>
          <a:p>
            <a:pPr algn="r"/>
            <a:r>
              <a:rPr lang="en-US" sz="1200" i="1" dirty="0"/>
              <a:t>On the Theory of Mass Phenomena in Human Society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7D69F2-F034-4298-B210-E9DD29E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670"/>
            <a:ext cx="8229600" cy="1143000"/>
          </a:xfrm>
        </p:spPr>
        <p:txBody>
          <a:bodyPr/>
          <a:lstStyle/>
          <a:p>
            <a:r>
              <a:rPr lang="en-US" b="1" dirty="0"/>
              <a:t>Mortality partition</a:t>
            </a:r>
          </a:p>
        </p:txBody>
      </p:sp>
    </p:spTree>
    <p:extLst>
      <p:ext uri="{BB962C8B-B14F-4D97-AF65-F5344CB8AC3E}">
        <p14:creationId xmlns:p14="http://schemas.microsoft.com/office/powerpoint/2010/main" val="235861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512" y="1268760"/>
            <a:ext cx="9145016" cy="5328591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/>
              <a:t>Conceptual partition of mortality challenged several times</a:t>
            </a:r>
          </a:p>
          <a:p>
            <a:pPr lvl="1"/>
            <a:r>
              <a:rPr lang="en-US" dirty="0"/>
              <a:t>deterioration/chance (Gompertz 1825)</a:t>
            </a:r>
          </a:p>
          <a:p>
            <a:pPr lvl="1"/>
            <a:r>
              <a:rPr lang="en-US" dirty="0"/>
              <a:t>normal/premature (Lexis 1877)</a:t>
            </a:r>
          </a:p>
          <a:p>
            <a:pPr lvl="1"/>
            <a:r>
              <a:rPr lang="en-US" dirty="0"/>
              <a:t>senescent/anticipated (Clarke 1950)</a:t>
            </a:r>
          </a:p>
          <a:p>
            <a:pPr lvl="1"/>
            <a:r>
              <a:rPr lang="en-US" dirty="0"/>
              <a:t>endogenous/exogenous (Shryock et al. 1973)</a:t>
            </a:r>
          </a:p>
          <a:p>
            <a:pPr lvl="1"/>
            <a:r>
              <a:rPr lang="en-US" dirty="0"/>
              <a:t>senescent/background (Bongaarts 2005) </a:t>
            </a:r>
          </a:p>
          <a:p>
            <a:pPr lvl="1"/>
            <a:r>
              <a:rPr lang="en-US" dirty="0"/>
              <a:t>intrinsic/extrinsic (Carnes and Olshansky 1997, 2006)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9F1320-15D6-4C0B-9EC3-86E4EA730EEE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Mortality partition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7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1340768"/>
            <a:ext cx="9289032" cy="50405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Intrinsic and extrinsic (Carnes and Olshansky 1997, 2006)</a:t>
            </a:r>
          </a:p>
          <a:p>
            <a:pPr lvl="1"/>
            <a:r>
              <a:rPr lang="en-US" b="1" dirty="0"/>
              <a:t>Intrinsic mortality</a:t>
            </a:r>
            <a:r>
              <a:rPr lang="en-US" dirty="0"/>
              <a:t>: either initiated or caused from inside the body, due to failure of the organism function</a:t>
            </a:r>
          </a:p>
          <a:p>
            <a:pPr lvl="1"/>
            <a:r>
              <a:rPr lang="en-US" b="1" dirty="0"/>
              <a:t>Extrinsic mortality:</a:t>
            </a:r>
            <a:r>
              <a:rPr lang="en-US" dirty="0"/>
              <a:t> either initiated or caused from outside the body, due to environmental factors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Grey area: fails to recognize the interaction between intrinsic and extrinsic stressors in any death</a:t>
            </a:r>
          </a:p>
          <a:p>
            <a:pPr lvl="2"/>
            <a:r>
              <a:rPr lang="en-US" dirty="0"/>
              <a:t>For instance, most of COVID-19 deaths or Hepatitis C infections</a:t>
            </a:r>
          </a:p>
          <a:p>
            <a:pPr lvl="2"/>
            <a:r>
              <a:rPr lang="en-US" dirty="0"/>
              <a:t>“No sense in partitioning mortality, rather the stressors causing it” (Koopman et al. 2015)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“Imperfect partition offers better insights in mortality and better modeling fit than the proposed analyses on all-cause mortality without partition” </a:t>
            </a:r>
            <a:r>
              <a:rPr lang="en-US" sz="2100" i="1" dirty="0"/>
              <a:t>Carnes and Olshansky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69360D-1756-49CF-9FB9-BD8AEEC9D02E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Mortality partition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970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7BCDF-9B83-4A93-B6C5-DAA54B41C4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8168" y="1623356"/>
            <a:ext cx="4437960" cy="3070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159670"/>
            <a:ext cx="8229600" cy="515833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Omran (1971)’s </a:t>
            </a:r>
            <a:r>
              <a:rPr lang="en-US" b="1" i="1" dirty="0"/>
              <a:t>Epidemiological transition theory (ET)</a:t>
            </a:r>
          </a:p>
          <a:p>
            <a:pPr lvl="1"/>
            <a:r>
              <a:rPr lang="en-US" dirty="0"/>
              <a:t>Epidemiological profile of populations</a:t>
            </a:r>
          </a:p>
          <a:p>
            <a:pPr lvl="1"/>
            <a:r>
              <a:rPr lang="en-US" dirty="0"/>
              <a:t>3 stages</a:t>
            </a:r>
          </a:p>
          <a:p>
            <a:pPr lvl="2"/>
            <a:r>
              <a:rPr lang="en-US" b="1" i="1" dirty="0"/>
              <a:t>“The Age of Pestilence and Famine”</a:t>
            </a:r>
          </a:p>
          <a:p>
            <a:pPr lvl="3"/>
            <a:r>
              <a:rPr lang="en-US" dirty="0"/>
              <a:t>High and fluctuating</a:t>
            </a:r>
          </a:p>
          <a:p>
            <a:pPr lvl="3"/>
            <a:r>
              <a:rPr lang="en-US" dirty="0"/>
              <a:t>Infectious diseases, famines, violence</a:t>
            </a:r>
          </a:p>
          <a:p>
            <a:pPr lvl="3"/>
            <a:r>
              <a:rPr lang="en-US" b="1" dirty="0"/>
              <a:t>e</a:t>
            </a:r>
            <a:r>
              <a:rPr lang="en-US" sz="1200" b="1" dirty="0"/>
              <a:t>0</a:t>
            </a:r>
            <a:r>
              <a:rPr lang="en-US" b="1" dirty="0"/>
              <a:t> &lt;30y</a:t>
            </a:r>
          </a:p>
          <a:p>
            <a:pPr lvl="2"/>
            <a:r>
              <a:rPr lang="en-US" b="1" i="1" dirty="0"/>
              <a:t>“The Age of Receding Pandemics”</a:t>
            </a:r>
          </a:p>
          <a:p>
            <a:pPr lvl="3"/>
            <a:r>
              <a:rPr lang="en-US" dirty="0"/>
              <a:t>Increased control over environment: &lt; infections, &lt; famines</a:t>
            </a:r>
          </a:p>
          <a:p>
            <a:pPr lvl="3"/>
            <a:r>
              <a:rPr lang="en-US" dirty="0"/>
              <a:t>Massive reduction of mortality at young ages</a:t>
            </a:r>
          </a:p>
          <a:p>
            <a:pPr lvl="3"/>
            <a:r>
              <a:rPr lang="en-US" b="1" dirty="0"/>
              <a:t>e</a:t>
            </a:r>
            <a:r>
              <a:rPr lang="en-US" sz="1000" b="1" dirty="0"/>
              <a:t>0</a:t>
            </a:r>
            <a:r>
              <a:rPr lang="en-US" b="1" dirty="0"/>
              <a:t> from &lt; 30y → &gt; 50y</a:t>
            </a:r>
          </a:p>
          <a:p>
            <a:pPr lvl="2"/>
            <a:r>
              <a:rPr lang="en-US" b="1" i="1" dirty="0"/>
              <a:t>“The Age of Degenerative and [</a:t>
            </a:r>
            <a:r>
              <a:rPr lang="en-US" b="1" i="1" dirty="0" err="1"/>
              <a:t>hu</a:t>
            </a:r>
            <a:r>
              <a:rPr lang="en-US" b="1" i="1" dirty="0"/>
              <a:t>]Man-Made Diseases”</a:t>
            </a:r>
          </a:p>
          <a:p>
            <a:pPr lvl="3"/>
            <a:r>
              <a:rPr lang="en-US" dirty="0"/>
              <a:t>Degenerative diseases as main killers</a:t>
            </a:r>
          </a:p>
          <a:p>
            <a:pPr lvl="3"/>
            <a:r>
              <a:rPr lang="en-US" dirty="0"/>
              <a:t>Expansion of [hu]man-made diseases</a:t>
            </a:r>
          </a:p>
          <a:p>
            <a:pPr lvl="4"/>
            <a:r>
              <a:rPr lang="en-US" dirty="0"/>
              <a:t>Alcohol, drugs, sexually transmitted, etc.</a:t>
            </a:r>
          </a:p>
          <a:p>
            <a:pPr lvl="3"/>
            <a:r>
              <a:rPr lang="en-US" dirty="0"/>
              <a:t>Stagnation of mortality improvements</a:t>
            </a:r>
          </a:p>
          <a:p>
            <a:pPr lvl="3"/>
            <a:r>
              <a:rPr lang="en-US" b="1" dirty="0"/>
              <a:t>e</a:t>
            </a:r>
            <a:r>
              <a:rPr lang="en-US" sz="1000" b="1" dirty="0"/>
              <a:t>0</a:t>
            </a:r>
            <a:r>
              <a:rPr lang="en-US" b="1" dirty="0"/>
              <a:t> &gt; 50y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CAB61-5ADF-485F-B523-AD97BCE7B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>
          <a:xfrm>
            <a:off x="7968208" y="4583479"/>
            <a:ext cx="4217763" cy="23019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B4640A-509B-4CA5-88A9-20A353EF77E9}"/>
              </a:ext>
            </a:extLst>
          </p:cNvPr>
          <p:cNvCxnSpPr>
            <a:cxnSpLocks/>
          </p:cNvCxnSpPr>
          <p:nvPr/>
        </p:nvCxnSpPr>
        <p:spPr>
          <a:xfrm flipV="1">
            <a:off x="8256240" y="4046200"/>
            <a:ext cx="2448272" cy="8229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92E697-F531-4259-91ED-42E2B1E0F224}"/>
              </a:ext>
            </a:extLst>
          </p:cNvPr>
          <p:cNvCxnSpPr>
            <a:cxnSpLocks/>
          </p:cNvCxnSpPr>
          <p:nvPr/>
        </p:nvCxnSpPr>
        <p:spPr>
          <a:xfrm flipV="1">
            <a:off x="11496600" y="4005064"/>
            <a:ext cx="216024" cy="86409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60F56F14-6A02-493D-8C03-77AE07892C46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8328248" y="1916832"/>
            <a:ext cx="1944216" cy="212936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72464" y="1916832"/>
            <a:ext cx="890632" cy="212936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144944" y="1916832"/>
            <a:ext cx="567680" cy="212936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12896" y="1916832"/>
            <a:ext cx="991344" cy="21293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0" b="10280"/>
          <a:stretch/>
        </p:blipFill>
        <p:spPr>
          <a:xfrm>
            <a:off x="567107" y="2992160"/>
            <a:ext cx="5593100" cy="335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8" t="9010" b="10280"/>
          <a:stretch/>
        </p:blipFill>
        <p:spPr>
          <a:xfrm>
            <a:off x="6576533" y="2992159"/>
            <a:ext cx="5069724" cy="335277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159670"/>
            <a:ext cx="10297144" cy="1981298"/>
          </a:xfrm>
        </p:spPr>
        <p:txBody>
          <a:bodyPr>
            <a:normAutofit/>
          </a:bodyPr>
          <a:lstStyle/>
          <a:p>
            <a:r>
              <a:rPr lang="en-US" sz="2700" b="1" dirty="0"/>
              <a:t>Omran (1971)’s </a:t>
            </a:r>
            <a:r>
              <a:rPr lang="en-US" sz="2700" b="1" i="1" dirty="0"/>
              <a:t>Epidemiological transition theory (ET)</a:t>
            </a:r>
          </a:p>
          <a:p>
            <a:pPr lvl="1"/>
            <a:r>
              <a:rPr lang="en-US" sz="2400" dirty="0"/>
              <a:t>Factors: socioeconomic conditions, the sanitary revolution, and the medical and public health progress</a:t>
            </a:r>
          </a:p>
          <a:p>
            <a:pPr lvl="1"/>
            <a:r>
              <a:rPr lang="en-US" sz="2400" dirty="0"/>
              <a:t>Different paces around the World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4312" y="6305850"/>
            <a:ext cx="33123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100" b="1" dirty="0"/>
              <a:t>Sources</a:t>
            </a:r>
            <a:endParaRPr lang="en-US" sz="1100" b="1" dirty="0"/>
          </a:p>
          <a:p>
            <a:pPr algn="r"/>
            <a:r>
              <a:rPr lang="en-US" sz="1100" dirty="0"/>
              <a:t>- Data: Riley (2005), Clio Infra (2015), UNPD (2019)</a:t>
            </a:r>
          </a:p>
          <a:p>
            <a:pPr algn="r"/>
            <a:r>
              <a:rPr lang="en-US" sz="1100" dirty="0"/>
              <a:t>- Plots: Our World in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663" y="2787620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</a:t>
            </a:r>
            <a:r>
              <a:rPr lang="en-US" sz="1050" b="1" dirty="0"/>
              <a:t>0</a:t>
            </a:r>
            <a:endParaRPr lang="en-US" sz="24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8F56DA-9577-4C46-A8B7-B953C4D04A88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181455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159670"/>
            <a:ext cx="10297144" cy="1143000"/>
          </a:xfrm>
        </p:spPr>
        <p:txBody>
          <a:bodyPr>
            <a:normAutofit/>
          </a:bodyPr>
          <a:lstStyle/>
          <a:p>
            <a:r>
              <a:rPr lang="en-US" sz="2700" b="1" dirty="0"/>
              <a:t>Omran (1971)’s </a:t>
            </a:r>
            <a:r>
              <a:rPr lang="en-US" sz="2700" b="1" i="1" dirty="0"/>
              <a:t>Epidemiological transition theory (ET)</a:t>
            </a:r>
          </a:p>
          <a:p>
            <a:pPr lvl="1"/>
            <a:r>
              <a:rPr lang="en-US" sz="2400" dirty="0"/>
              <a:t>Different paces around the World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2321" y="3792738"/>
            <a:ext cx="1670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100" b="1" dirty="0"/>
              <a:t>Source</a:t>
            </a:r>
            <a:endParaRPr lang="en-US" sz="1100" b="1" dirty="0"/>
          </a:p>
          <a:p>
            <a:pPr algn="r"/>
            <a:r>
              <a:rPr lang="en-US" sz="1100" dirty="0"/>
              <a:t>Vallin and </a:t>
            </a:r>
            <a:r>
              <a:rPr lang="en-US" sz="1100" dirty="0" err="1"/>
              <a:t>Mesle</a:t>
            </a:r>
            <a:r>
              <a:rPr lang="en-US" sz="1100" dirty="0"/>
              <a:t> (2004)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8F56DA-9577-4C46-A8B7-B953C4D04A88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FAD531-7C73-4DE7-BEEE-E3FFB03C8B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03711" y="2204864"/>
            <a:ext cx="7304659" cy="4422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B58E3-64C3-4A57-B9DB-36B426FB67C1}"/>
              </a:ext>
            </a:extLst>
          </p:cNvPr>
          <p:cNvSpPr txBox="1"/>
          <p:nvPr/>
        </p:nvSpPr>
        <p:spPr>
          <a:xfrm>
            <a:off x="975603" y="2586039"/>
            <a:ext cx="2448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Long-term trends in female life expectancy for sub-Saharan Africa</a:t>
            </a:r>
          </a:p>
        </p:txBody>
      </p:sp>
    </p:spTree>
    <p:extLst>
      <p:ext uri="{BB962C8B-B14F-4D97-AF65-F5344CB8AC3E}">
        <p14:creationId xmlns:p14="http://schemas.microsoft.com/office/powerpoint/2010/main" val="3490129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3" b="5894"/>
          <a:stretch/>
        </p:blipFill>
        <p:spPr>
          <a:xfrm>
            <a:off x="3431704" y="3068960"/>
            <a:ext cx="6829407" cy="37444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052736"/>
            <a:ext cx="10369152" cy="2692896"/>
          </a:xfrm>
        </p:spPr>
        <p:txBody>
          <a:bodyPr>
            <a:normAutofit/>
          </a:bodyPr>
          <a:lstStyle/>
          <a:p>
            <a:r>
              <a:rPr lang="en-US" sz="2800" b="1" dirty="0"/>
              <a:t>ET </a:t>
            </a:r>
            <a:r>
              <a:rPr lang="en-US" sz="2800" b="1" i="1" dirty="0"/>
              <a:t>→ </a:t>
            </a:r>
            <a:r>
              <a:rPr lang="en-US" sz="2800" dirty="0"/>
              <a:t>Transition from extrinsic to intrinsic mortality as the main killer</a:t>
            </a:r>
          </a:p>
          <a:p>
            <a:pPr lvl="1"/>
            <a:r>
              <a:rPr lang="en-US" sz="2400" dirty="0"/>
              <a:t>Consistent until the late 1960s</a:t>
            </a:r>
          </a:p>
          <a:p>
            <a:pPr lvl="2"/>
            <a:r>
              <a:rPr lang="en-US" sz="2000" dirty="0"/>
              <a:t>Mortality improvements stalled as stated by Omran in the ET</a:t>
            </a:r>
          </a:p>
          <a:p>
            <a:pPr lvl="2"/>
            <a:r>
              <a:rPr lang="en-US" sz="2000" b="1" dirty="0"/>
              <a:t>But…</a:t>
            </a:r>
            <a:r>
              <a:rPr lang="en-US" sz="2000" dirty="0"/>
              <a:t> cardiovascular revolution happened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9381" y="3695774"/>
            <a:ext cx="19816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US death rates by cause</a:t>
            </a:r>
          </a:p>
          <a:p>
            <a:pPr algn="r"/>
            <a:r>
              <a:rPr lang="fr-CA" sz="1200" dirty="0"/>
              <a:t>Sources</a:t>
            </a:r>
            <a:endParaRPr lang="en-US" sz="1200" dirty="0"/>
          </a:p>
          <a:p>
            <a:pPr algn="r"/>
            <a:r>
              <a:rPr lang="en-US" sz="1200" dirty="0"/>
              <a:t>- Data: CDC</a:t>
            </a:r>
          </a:p>
          <a:p>
            <a:pPr algn="r"/>
            <a:r>
              <a:rPr lang="en-US" sz="1200" dirty="0"/>
              <a:t>- Plot: Our World in Data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649054-284D-4C69-BE51-FC85958F18AD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0278E5-21B0-4703-8C8A-044E075FF987}"/>
              </a:ext>
            </a:extLst>
          </p:cNvPr>
          <p:cNvCxnSpPr>
            <a:cxnSpLocks/>
          </p:cNvCxnSpPr>
          <p:nvPr/>
        </p:nvCxnSpPr>
        <p:spPr>
          <a:xfrm flipV="1">
            <a:off x="7320136" y="3681983"/>
            <a:ext cx="0" cy="28517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76E26-9A04-413F-A978-4E4C5110407F}"/>
              </a:ext>
            </a:extLst>
          </p:cNvPr>
          <p:cNvSpPr/>
          <p:nvPr/>
        </p:nvSpPr>
        <p:spPr>
          <a:xfrm>
            <a:off x="7320136" y="3632125"/>
            <a:ext cx="1296144" cy="2901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428" y="1190782"/>
            <a:ext cx="10297144" cy="4525963"/>
          </a:xfrm>
        </p:spPr>
        <p:txBody>
          <a:bodyPr>
            <a:normAutofit/>
          </a:bodyPr>
          <a:lstStyle/>
          <a:p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stage: “The Age of Delayed Degenerative Diseases” </a:t>
            </a:r>
            <a:r>
              <a:rPr lang="en-US" sz="2000" dirty="0"/>
              <a:t>(Olshansky and Ault, 1986)</a:t>
            </a:r>
            <a:endParaRPr lang="en-US" sz="2800" dirty="0"/>
          </a:p>
          <a:p>
            <a:pPr lvl="1"/>
            <a:r>
              <a:rPr lang="en-US" dirty="0"/>
              <a:t>Ranking of the principal causes of death was  not modified</a:t>
            </a:r>
          </a:p>
          <a:p>
            <a:pPr lvl="1"/>
            <a:r>
              <a:rPr lang="en-US" dirty="0"/>
              <a:t>Risk of dying from degenerative diseases </a:t>
            </a:r>
            <a:r>
              <a:rPr lang="en-US" b="1" dirty="0"/>
              <a:t>shifted to older ages</a:t>
            </a:r>
          </a:p>
          <a:p>
            <a:pPr lvl="1"/>
            <a:r>
              <a:rPr lang="en-US" dirty="0"/>
              <a:t>Gradual reduction of deaths from [</a:t>
            </a:r>
            <a:r>
              <a:rPr lang="en-US" dirty="0" err="1"/>
              <a:t>hu</a:t>
            </a:r>
            <a:r>
              <a:rPr lang="en-US" dirty="0"/>
              <a:t>]man-made diseases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E800BF-1F36-44C7-A73C-60BF33D9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>
          <a:xfrm>
            <a:off x="5212845" y="3645024"/>
            <a:ext cx="5851707" cy="3193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5270E-9E90-48B1-91B6-C38F0B149C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392" y="3794704"/>
            <a:ext cx="4454548" cy="3081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49E14E-AEFF-4BE0-ACE1-D13F2F676F1C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87373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57BC5-D466-4562-9C81-105782D9C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>
          <a:xfrm>
            <a:off x="0" y="147499"/>
            <a:ext cx="12025336" cy="65630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7CB47E-E1E9-467F-A320-13242BEC1375}"/>
              </a:ext>
            </a:extLst>
          </p:cNvPr>
          <p:cNvCxnSpPr>
            <a:cxnSpLocks/>
          </p:cNvCxnSpPr>
          <p:nvPr/>
        </p:nvCxnSpPr>
        <p:spPr>
          <a:xfrm flipV="1">
            <a:off x="8256240" y="980728"/>
            <a:ext cx="0" cy="5040560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363E01-155A-4313-84F2-6BC22F92FB0D}"/>
              </a:ext>
            </a:extLst>
          </p:cNvPr>
          <p:cNvSpPr txBox="1"/>
          <p:nvPr/>
        </p:nvSpPr>
        <p:spPr>
          <a:xfrm>
            <a:off x="8355936" y="1127865"/>
            <a:ext cx="106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4th</a:t>
            </a:r>
            <a:r>
              <a:rPr lang="en-US" dirty="0"/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0EA0D-4EF9-45AE-905E-8404E8F8EAFE}"/>
              </a:ext>
            </a:extLst>
          </p:cNvPr>
          <p:cNvSpPr txBox="1"/>
          <p:nvPr/>
        </p:nvSpPr>
        <p:spPr>
          <a:xfrm>
            <a:off x="6525636" y="1121616"/>
            <a:ext cx="158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Omran’s world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0CF94B-7435-418A-8100-934F103464AB}"/>
              </a:ext>
            </a:extLst>
          </p:cNvPr>
          <p:cNvCxnSpPr/>
          <p:nvPr/>
        </p:nvCxnSpPr>
        <p:spPr>
          <a:xfrm>
            <a:off x="8355936" y="1556792"/>
            <a:ext cx="1060611" cy="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0BF7B3-7C47-460A-8CC0-1877783A9E34}"/>
              </a:ext>
            </a:extLst>
          </p:cNvPr>
          <p:cNvCxnSpPr>
            <a:cxnSpLocks/>
          </p:cNvCxnSpPr>
          <p:nvPr/>
        </p:nvCxnSpPr>
        <p:spPr>
          <a:xfrm flipH="1">
            <a:off x="7018121" y="1556792"/>
            <a:ext cx="1044184" cy="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256240" y="147499"/>
            <a:ext cx="3744416" cy="6449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0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428" y="1190782"/>
            <a:ext cx="10297144" cy="4830506"/>
          </a:xfrm>
        </p:spPr>
        <p:txBody>
          <a:bodyPr>
            <a:normAutofit/>
          </a:bodyPr>
          <a:lstStyle/>
          <a:p>
            <a:r>
              <a:rPr lang="en-US" sz="2800" dirty="0"/>
              <a:t>5</a:t>
            </a:r>
            <a:r>
              <a:rPr lang="en-US" sz="2800" baseline="30000" dirty="0"/>
              <a:t>th</a:t>
            </a:r>
            <a:r>
              <a:rPr lang="en-US" sz="2800" dirty="0"/>
              <a:t> stage: “The Re-emergence Infectious and Parasitic Diseases” </a:t>
            </a:r>
            <a:r>
              <a:rPr lang="en-US" sz="1800" dirty="0"/>
              <a:t>(Olshansky et al., 1998)</a:t>
            </a:r>
            <a:endParaRPr lang="en-US" sz="2800" dirty="0"/>
          </a:p>
          <a:p>
            <a:pPr lvl="1"/>
            <a:r>
              <a:rPr lang="en-US" sz="2400" dirty="0"/>
              <a:t>Rapid spread of new and preexistent infectious and parasitic diseases since the last quarter of the 20</a:t>
            </a:r>
            <a:r>
              <a:rPr lang="en-US" sz="2400" baseline="30000" dirty="0"/>
              <a:t>th</a:t>
            </a:r>
            <a:r>
              <a:rPr lang="en-US" sz="2400" dirty="0"/>
              <a:t> century</a:t>
            </a:r>
          </a:p>
          <a:p>
            <a:pPr lvl="2"/>
            <a:r>
              <a:rPr lang="en-US" sz="2000" dirty="0"/>
              <a:t>HIV, Hepatitis C, Malaria, Ebola, Yellow fever, Influenza, Corona, multi-drug resistant organisms (</a:t>
            </a:r>
            <a:r>
              <a:rPr lang="en-US" sz="2000" i="1" dirty="0"/>
              <a:t>superbugs</a:t>
            </a:r>
            <a:r>
              <a:rPr lang="en-US" sz="2000" dirty="0"/>
              <a:t>)</a:t>
            </a:r>
          </a:p>
          <a:p>
            <a:pPr lvl="1"/>
            <a:r>
              <a:rPr lang="en-US" sz="2400" dirty="0"/>
              <a:t>Most of them preventable with the available technology</a:t>
            </a:r>
          </a:p>
          <a:p>
            <a:pPr lvl="1"/>
            <a:r>
              <a:rPr lang="en-US" sz="2400" dirty="0"/>
              <a:t>Limitations are related mostly to </a:t>
            </a:r>
          </a:p>
          <a:p>
            <a:pPr lvl="2"/>
            <a:r>
              <a:rPr lang="en-US" sz="2000" dirty="0"/>
              <a:t>Inequality (in sanitation and access to medical services)</a:t>
            </a:r>
          </a:p>
          <a:p>
            <a:pPr lvl="2"/>
            <a:r>
              <a:rPr lang="en-US" sz="2000" dirty="0"/>
              <a:t>Demographic factors (population ageing, growth and movement)</a:t>
            </a:r>
          </a:p>
          <a:p>
            <a:pPr lvl="2"/>
            <a:r>
              <a:rPr lang="en-US" sz="2000" dirty="0"/>
              <a:t>Industrial processes (massive (</a:t>
            </a:r>
            <a:r>
              <a:rPr lang="en-US" sz="2000" dirty="0" err="1"/>
              <a:t>mis</a:t>
            </a:r>
            <a:r>
              <a:rPr lang="en-US" sz="2000" dirty="0"/>
              <a:t>)use of antibiotics in food production), and deterioration of the environment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49E14E-AEFF-4BE0-ACE1-D13F2F676F1C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416419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13792"/>
            <a:ext cx="8229600" cy="1143000"/>
          </a:xfrm>
        </p:spPr>
        <p:txBody>
          <a:bodyPr/>
          <a:lstStyle/>
          <a:p>
            <a:r>
              <a:rPr lang="en-US" b="1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Day 2: Wednesday (</a:t>
            </a:r>
            <a:r>
              <a:rPr lang="en-US" b="1" dirty="0">
                <a:solidFill>
                  <a:srgbClr val="FF0000"/>
                </a:solidFill>
              </a:rPr>
              <a:t>crazy day!!</a:t>
            </a:r>
            <a:r>
              <a:rPr lang="en-US" b="1" dirty="0"/>
              <a:t>)</a:t>
            </a:r>
          </a:p>
          <a:p>
            <a:r>
              <a:rPr lang="en-US" dirty="0"/>
              <a:t>Morning lecture (9:00 – 10:15)</a:t>
            </a:r>
          </a:p>
          <a:p>
            <a:pPr lvl="1"/>
            <a:r>
              <a:rPr lang="en-US" dirty="0"/>
              <a:t>Presentation of concepts and methods</a:t>
            </a:r>
          </a:p>
          <a:p>
            <a:r>
              <a:rPr lang="en-US" dirty="0"/>
              <a:t>Coffee break (10:15 – 10:30)</a:t>
            </a:r>
          </a:p>
          <a:p>
            <a:r>
              <a:rPr lang="en-US" dirty="0"/>
              <a:t>Lab session (10:30 – 12:00)</a:t>
            </a:r>
          </a:p>
          <a:p>
            <a:pPr lvl="1"/>
            <a:r>
              <a:rPr lang="en-US" dirty="0"/>
              <a:t>Application of methods for APC analysis and excess mortality estimation in R</a:t>
            </a:r>
          </a:p>
          <a:p>
            <a:r>
              <a:rPr lang="en-US" b="1" dirty="0">
                <a:solidFill>
                  <a:srgbClr val="0070C0"/>
                </a:solidFill>
              </a:rPr>
              <a:t>Lunch (12:00-14:00)</a:t>
            </a:r>
          </a:p>
          <a:p>
            <a:r>
              <a:rPr lang="en-US" dirty="0"/>
              <a:t>Afternoon lecture (14:00 – 15:00)</a:t>
            </a:r>
          </a:p>
          <a:p>
            <a:pPr lvl="1"/>
            <a:r>
              <a:rPr lang="en-US" dirty="0"/>
              <a:t>Presentation of concepts and methods for excess mortality estimation</a:t>
            </a:r>
          </a:p>
          <a:p>
            <a:r>
              <a:rPr lang="en-US" dirty="0"/>
              <a:t>Coffee break (15:00 – 15:15)</a:t>
            </a:r>
          </a:p>
          <a:p>
            <a:r>
              <a:rPr lang="en-US" dirty="0"/>
              <a:t>Lab session (15:15 – 16:30)</a:t>
            </a:r>
          </a:p>
          <a:p>
            <a:pPr lvl="1"/>
            <a:r>
              <a:rPr lang="en-US" dirty="0"/>
              <a:t>Application of methods for excess mortality estimation in R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1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424" y="1211610"/>
            <a:ext cx="10441159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i="1" dirty="0"/>
              <a:t>Revision of the Epidemiological Transition </a:t>
            </a:r>
            <a:r>
              <a:rPr lang="en-US" sz="2200" b="1" dirty="0"/>
              <a:t>(</a:t>
            </a:r>
            <a:r>
              <a:rPr lang="en-US" sz="2200" b="1" dirty="0" err="1"/>
              <a:t>Frenk</a:t>
            </a:r>
            <a:r>
              <a:rPr lang="en-US" sz="2200" b="1" dirty="0"/>
              <a:t> et al. 1991)</a:t>
            </a:r>
            <a:endParaRPr lang="en-US" sz="3500" b="1" dirty="0"/>
          </a:p>
          <a:p>
            <a:r>
              <a:rPr lang="en-US" sz="2800" b="1" i="1" dirty="0"/>
              <a:t>Health transition</a:t>
            </a:r>
          </a:p>
          <a:p>
            <a:pPr lvl="1"/>
            <a:r>
              <a:rPr lang="en-US" sz="2400" dirty="0"/>
              <a:t>Transition of </a:t>
            </a:r>
            <a:r>
              <a:rPr lang="en-US" sz="2400" i="1" dirty="0"/>
              <a:t>health conditions</a:t>
            </a:r>
            <a:r>
              <a:rPr lang="en-US" sz="2400" dirty="0"/>
              <a:t> = </a:t>
            </a:r>
            <a:r>
              <a:rPr lang="en-US" sz="2400" i="1" dirty="0"/>
              <a:t>epidemiological</a:t>
            </a:r>
          </a:p>
          <a:p>
            <a:pPr lvl="1"/>
            <a:r>
              <a:rPr lang="en-US" sz="2400" dirty="0"/>
              <a:t>Transition of </a:t>
            </a:r>
            <a:r>
              <a:rPr lang="en-US" sz="2400" i="1" dirty="0"/>
              <a:t>health attention</a:t>
            </a:r>
            <a:r>
              <a:rPr lang="en-US" sz="2400" dirty="0"/>
              <a:t> = social response</a:t>
            </a:r>
          </a:p>
          <a:p>
            <a:r>
              <a:rPr lang="en-US" sz="2800" dirty="0"/>
              <a:t>Epidemiological transition from different perspectives</a:t>
            </a:r>
          </a:p>
          <a:p>
            <a:pPr lvl="1"/>
            <a:r>
              <a:rPr lang="en-US" sz="2400" dirty="0"/>
              <a:t>From high-risk short-term diseases (acute events) toward those that people have to live with (chronic processes)</a:t>
            </a:r>
          </a:p>
          <a:p>
            <a:pPr lvl="1"/>
            <a:r>
              <a:rPr lang="en-US" sz="2400" dirty="0"/>
              <a:t>From predominance of mortality to morbidity</a:t>
            </a:r>
            <a:endParaRPr lang="en-US" dirty="0"/>
          </a:p>
          <a:p>
            <a:pPr lvl="1"/>
            <a:r>
              <a:rPr lang="en-US" sz="2400" dirty="0"/>
              <a:t>Not necessarily progress</a:t>
            </a:r>
          </a:p>
          <a:p>
            <a:pPr lvl="2"/>
            <a:r>
              <a:rPr lang="en-US" sz="2000" dirty="0"/>
              <a:t>Several emergent diseases as consequence of “deficient modes of industrialization, urbanization and mass consumerism…”</a:t>
            </a:r>
          </a:p>
          <a:p>
            <a:pPr lvl="2"/>
            <a:r>
              <a:rPr lang="en-US" dirty="0"/>
              <a:t>Do not have to be repeated by other countries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3151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68760"/>
            <a:ext cx="10657183" cy="5328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 b="1" i="1" dirty="0"/>
              <a:t>Epidemiologic transition in Latin America </a:t>
            </a:r>
            <a:r>
              <a:rPr lang="en-US" sz="2200" b="1" dirty="0"/>
              <a:t>(</a:t>
            </a:r>
            <a:r>
              <a:rPr lang="en-US" sz="2200" b="1" dirty="0" err="1"/>
              <a:t>Frenk</a:t>
            </a:r>
            <a:r>
              <a:rPr lang="en-US" sz="2200" b="1" dirty="0"/>
              <a:t> et al. 1991)</a:t>
            </a:r>
            <a:endParaRPr lang="en-US" sz="3500" b="1" dirty="0"/>
          </a:p>
          <a:p>
            <a:r>
              <a:rPr lang="en-US" sz="2800" dirty="0"/>
              <a:t>Critic to the modernist approach of transition</a:t>
            </a:r>
          </a:p>
          <a:p>
            <a:pPr lvl="1"/>
            <a:r>
              <a:rPr lang="en-US" sz="2600" dirty="0"/>
              <a:t>Lineal and unidirectional process (stages)</a:t>
            </a:r>
          </a:p>
          <a:p>
            <a:pPr lvl="1"/>
            <a:r>
              <a:rPr lang="en-US" sz="2600" dirty="0"/>
              <a:t>Although Omran acknowledges different models, they refer to differences in the </a:t>
            </a:r>
            <a:r>
              <a:rPr lang="en-US" sz="2600" i="1" dirty="0"/>
              <a:t>when </a:t>
            </a:r>
            <a:r>
              <a:rPr lang="en-US" sz="2600" dirty="0"/>
              <a:t>but not in the </a:t>
            </a:r>
            <a:r>
              <a:rPr lang="en-US" sz="2600" i="1" dirty="0"/>
              <a:t>how</a:t>
            </a:r>
          </a:p>
          <a:p>
            <a:r>
              <a:rPr lang="en-US" sz="2800" dirty="0"/>
              <a:t>Latin America as example</a:t>
            </a:r>
          </a:p>
          <a:p>
            <a:pPr lvl="1"/>
            <a:r>
              <a:rPr lang="en-US" sz="2600" dirty="0"/>
              <a:t>Huge heterogeneity between and within countries</a:t>
            </a:r>
          </a:p>
          <a:p>
            <a:pPr lvl="1"/>
            <a:r>
              <a:rPr lang="en-US" sz="2600" dirty="0"/>
              <a:t>3 main groups </a:t>
            </a:r>
          </a:p>
          <a:p>
            <a:pPr lvl="2"/>
            <a:r>
              <a:rPr lang="en-US" dirty="0"/>
              <a:t>Advanced stage of transition (e.g., Cuba, Costa Rica, and Chile)</a:t>
            </a:r>
          </a:p>
          <a:p>
            <a:pPr lvl="2"/>
            <a:r>
              <a:rPr lang="en-US" dirty="0"/>
              <a:t>Initial stage of transition (e.g., </a:t>
            </a:r>
            <a:r>
              <a:rPr lang="en-US" dirty="0" err="1"/>
              <a:t>Haití</a:t>
            </a:r>
            <a:r>
              <a:rPr lang="en-US" dirty="0"/>
              <a:t>, Bolivia, and </a:t>
            </a:r>
            <a:r>
              <a:rPr lang="en-US" dirty="0" err="1"/>
              <a:t>Perú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New experiences of transition, that do not follow the ET model: </a:t>
            </a:r>
            <a:r>
              <a:rPr lang="en-US" i="1" dirty="0"/>
              <a:t>Extended polarized model </a:t>
            </a:r>
            <a:r>
              <a:rPr lang="en-US" dirty="0"/>
              <a:t>(e.g., Mexico and Colombia)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261674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68760"/>
            <a:ext cx="10585175" cy="53285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b="1" i="1" dirty="0"/>
              <a:t>Epidemiologic transition in Latin America </a:t>
            </a:r>
            <a:r>
              <a:rPr lang="en-US" sz="2200" b="1" dirty="0"/>
              <a:t>(</a:t>
            </a:r>
            <a:r>
              <a:rPr lang="en-US" sz="2200" b="1" dirty="0" err="1"/>
              <a:t>Frenk</a:t>
            </a:r>
            <a:r>
              <a:rPr lang="en-US" sz="2200" b="1" dirty="0"/>
              <a:t> et al. 1991)</a:t>
            </a:r>
            <a:endParaRPr lang="en-US" sz="3500" b="1" dirty="0"/>
          </a:p>
          <a:p>
            <a:r>
              <a:rPr lang="en-US" i="1" dirty="0"/>
              <a:t>Extended polarized model</a:t>
            </a:r>
            <a:endParaRPr lang="en-US" dirty="0"/>
          </a:p>
          <a:p>
            <a:pPr lvl="1"/>
            <a:r>
              <a:rPr lang="en-US" dirty="0"/>
              <a:t>Stage overlapping </a:t>
            </a:r>
          </a:p>
          <a:p>
            <a:pPr lvl="2"/>
            <a:r>
              <a:rPr lang="en-US" dirty="0"/>
              <a:t>High incidence of pre- and post transition diseases</a:t>
            </a:r>
          </a:p>
          <a:p>
            <a:pPr lvl="1"/>
            <a:r>
              <a:rPr lang="en-US" dirty="0"/>
              <a:t>Counter-transition </a:t>
            </a:r>
          </a:p>
          <a:p>
            <a:pPr lvl="2"/>
            <a:r>
              <a:rPr lang="en-US" dirty="0"/>
              <a:t>Resurgence of infectious diseases previously under control</a:t>
            </a:r>
          </a:p>
          <a:p>
            <a:pPr lvl="1"/>
            <a:r>
              <a:rPr lang="en-US" dirty="0"/>
              <a:t>Prolonged transition</a:t>
            </a:r>
          </a:p>
          <a:p>
            <a:pPr lvl="2"/>
            <a:r>
              <a:rPr lang="en-US" dirty="0"/>
              <a:t>Stagnation in mixed morbidity processes</a:t>
            </a:r>
          </a:p>
          <a:p>
            <a:pPr lvl="1"/>
            <a:r>
              <a:rPr lang="en-US" dirty="0"/>
              <a:t>Epidemiologic polarization</a:t>
            </a:r>
          </a:p>
          <a:p>
            <a:pPr lvl="2"/>
            <a:r>
              <a:rPr lang="en-US" dirty="0"/>
              <a:t>Huge inequalities within and between countries</a:t>
            </a:r>
          </a:p>
          <a:p>
            <a:r>
              <a:rPr lang="en-US" dirty="0"/>
              <a:t>Not the same group suffering from mixed morbidity, but very unequal groups in different stages of transition...</a:t>
            </a:r>
          </a:p>
          <a:p>
            <a:pPr lvl="1"/>
            <a:r>
              <a:rPr lang="en-US" i="1" dirty="0"/>
              <a:t>Rural-urban opposition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367984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416" y="1268760"/>
            <a:ext cx="10801199" cy="5328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i="1" dirty="0"/>
              <a:t>Health</a:t>
            </a:r>
            <a:r>
              <a:rPr lang="en-US" sz="3500" b="1" i="1" dirty="0"/>
              <a:t> transition theory </a:t>
            </a:r>
            <a:r>
              <a:rPr lang="en-US" sz="2200" b="1" dirty="0"/>
              <a:t>(Meslé and Vallin and 2000, 2004)</a:t>
            </a:r>
            <a:endParaRPr lang="en-US" sz="3500" b="1" dirty="0"/>
          </a:p>
          <a:p>
            <a:r>
              <a:rPr lang="en-US" dirty="0"/>
              <a:t>Based on </a:t>
            </a:r>
            <a:r>
              <a:rPr lang="en-US" dirty="0" err="1"/>
              <a:t>Frenk’s</a:t>
            </a:r>
            <a:r>
              <a:rPr lang="en-US" dirty="0"/>
              <a:t> revision of the Epidemiological Transition </a:t>
            </a:r>
          </a:p>
          <a:p>
            <a:r>
              <a:rPr lang="en-US" dirty="0"/>
              <a:t>Integrates:</a:t>
            </a:r>
          </a:p>
          <a:p>
            <a:pPr lvl="1"/>
            <a:r>
              <a:rPr lang="en-US" dirty="0"/>
              <a:t>Epidemiological profile of populations </a:t>
            </a:r>
          </a:p>
          <a:p>
            <a:pPr lvl="1"/>
            <a:r>
              <a:rPr lang="en-US" dirty="0"/>
              <a:t>Response of populations to the health situation</a:t>
            </a:r>
          </a:p>
          <a:p>
            <a:pPr lvl="2"/>
            <a:r>
              <a:rPr lang="en-US" sz="2200" dirty="0"/>
              <a:t>Factors behind increases in </a:t>
            </a:r>
            <a:r>
              <a:rPr lang="en-US" sz="2200" b="1" dirty="0"/>
              <a:t>e</a:t>
            </a:r>
            <a:r>
              <a:rPr lang="en-US" sz="1600" b="1" dirty="0"/>
              <a:t>0</a:t>
            </a:r>
            <a:r>
              <a:rPr lang="en-US" sz="2200" dirty="0"/>
              <a:t> – gradual “control” of health risk factors</a:t>
            </a:r>
          </a:p>
          <a:p>
            <a:r>
              <a:rPr lang="en-US" sz="2900" dirty="0"/>
              <a:t>Transitions as a </a:t>
            </a:r>
            <a:r>
              <a:rPr lang="en-US" sz="2900" b="1" dirty="0"/>
              <a:t>sequence of divergence-convergence processes</a:t>
            </a:r>
          </a:p>
          <a:p>
            <a:pPr lvl="1"/>
            <a:r>
              <a:rPr lang="en-US" sz="2500" dirty="0"/>
              <a:t>For each new potential improvement, the most favored segments of the population benefit the most of it, giving start to a </a:t>
            </a:r>
            <a:r>
              <a:rPr lang="en-US" sz="2500" i="1" dirty="0"/>
              <a:t>divergence process</a:t>
            </a:r>
          </a:p>
          <a:p>
            <a:pPr lvl="1"/>
            <a:r>
              <a:rPr lang="en-US" sz="2500" dirty="0"/>
              <a:t>Then, when the rest of the population access to that improvement, a </a:t>
            </a:r>
            <a:r>
              <a:rPr lang="en-US" sz="2500" i="1" dirty="0"/>
              <a:t>convergence process </a:t>
            </a:r>
            <a:r>
              <a:rPr lang="en-US" sz="2500" dirty="0"/>
              <a:t>starts</a:t>
            </a:r>
          </a:p>
          <a:p>
            <a:pPr lvl="2"/>
            <a:r>
              <a:rPr lang="en-US" sz="2100" dirty="0"/>
              <a:t>Similar perspective proposed by Angus Deaton 10 years later (The Great Escape, 2013)</a:t>
            </a:r>
          </a:p>
          <a:p>
            <a:pPr lvl="1"/>
            <a:endParaRPr lang="en-US" sz="2500" dirty="0"/>
          </a:p>
          <a:p>
            <a:pPr lvl="1"/>
            <a:endParaRPr lang="en-US" sz="25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91084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9" y="1268760"/>
            <a:ext cx="10081119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Health</a:t>
            </a:r>
            <a:r>
              <a:rPr lang="en-US" sz="3500" b="1" i="1" dirty="0"/>
              <a:t> transition theory </a:t>
            </a:r>
            <a:r>
              <a:rPr lang="en-US" sz="2200" b="1" dirty="0"/>
              <a:t>(Meslé and Vallin and 2000, 2004)</a:t>
            </a:r>
            <a:endParaRPr lang="en-US" sz="3500" b="1" dirty="0"/>
          </a:p>
          <a:p>
            <a:r>
              <a:rPr lang="en-US" sz="2900" dirty="0"/>
              <a:t>Integrates Omran’s original Epidemiological Transition theory as the first health transition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2024" y="2420888"/>
            <a:ext cx="5339868" cy="4275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6660" y="3068960"/>
            <a:ext cx="504036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70000"/>
              <a:buFont typeface="Courier New" panose="02070309020205020404" pitchFamily="49" charset="0"/>
              <a:buChar char="o"/>
            </a:pPr>
            <a:r>
              <a:rPr lang="en-US" sz="2800" dirty="0"/>
              <a:t>Vanquishing famines and infectious diseases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First divergence-convergence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Consistent in industrialized countries until the 1960s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6523" y="6093296"/>
            <a:ext cx="1670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100" b="1" dirty="0"/>
              <a:t>Source</a:t>
            </a:r>
            <a:endParaRPr lang="en-US" sz="1100" b="1" dirty="0"/>
          </a:p>
          <a:p>
            <a:pPr algn="r"/>
            <a:r>
              <a:rPr lang="en-US" sz="1100" dirty="0"/>
              <a:t>Vallin and </a:t>
            </a:r>
            <a:r>
              <a:rPr lang="en-US" sz="1100" dirty="0" err="1"/>
              <a:t>Mesle</a:t>
            </a:r>
            <a:r>
              <a:rPr lang="en-US" sz="1100" dirty="0"/>
              <a:t> (2004)</a:t>
            </a:r>
          </a:p>
        </p:txBody>
      </p:sp>
    </p:spTree>
    <p:extLst>
      <p:ext uri="{BB962C8B-B14F-4D97-AF65-F5344CB8AC3E}">
        <p14:creationId xmlns:p14="http://schemas.microsoft.com/office/powerpoint/2010/main" val="1421449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033" y="1268760"/>
            <a:ext cx="9721079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Health</a:t>
            </a:r>
            <a:r>
              <a:rPr lang="en-US" sz="3500" b="1" i="1" dirty="0"/>
              <a:t> transition theory </a:t>
            </a:r>
            <a:r>
              <a:rPr lang="en-US" sz="2200" b="1" dirty="0"/>
              <a:t>(Meslé and Vallin and 2000, 2004)</a:t>
            </a:r>
            <a:endParaRPr lang="en-US" sz="3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04112" y="1772816"/>
            <a:ext cx="4769823" cy="49873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95400" y="2169938"/>
            <a:ext cx="6264696" cy="44994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dirty="0"/>
              <a:t>Two additional sanitary transitions</a:t>
            </a:r>
          </a:p>
          <a:p>
            <a:pPr marL="971550" lvl="1" indent="-514350">
              <a:buFont typeface="+mj-lt"/>
              <a:buAutoNum type="arabicPeriod" startAt="2"/>
            </a:pPr>
            <a:r>
              <a:rPr lang="en-US" sz="2700" dirty="0"/>
              <a:t>Cardiovascular revolution</a:t>
            </a:r>
          </a:p>
          <a:p>
            <a:pPr lvl="2"/>
            <a:r>
              <a:rPr lang="en-US" sz="2300" dirty="0"/>
              <a:t>Mostly driven by changes in lifestyle factors, such as diet, smoking, and alcohol abuse</a:t>
            </a:r>
          </a:p>
          <a:p>
            <a:pPr lvl="2"/>
            <a:r>
              <a:rPr lang="en-US" sz="2300" dirty="0"/>
              <a:t>Former eastern communist states not successful at fighting against cardiovascular diseases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700" dirty="0"/>
              <a:t>Fight against aging </a:t>
            </a:r>
          </a:p>
          <a:p>
            <a:pPr lvl="2"/>
            <a:r>
              <a:rPr lang="en-US" sz="2300" dirty="0"/>
              <a:t>New improvements mostly taking place at the oldest ages (85+)</a:t>
            </a:r>
          </a:p>
          <a:p>
            <a:pPr lvl="2"/>
            <a:r>
              <a:rPr lang="en-US" sz="2300" dirty="0"/>
              <a:t>Mostly mental and cerebrovascular diseases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12424" y="1772816"/>
            <a:ext cx="1670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100" b="1" dirty="0"/>
              <a:t>Source</a:t>
            </a:r>
            <a:endParaRPr lang="en-US" sz="1100" b="1" dirty="0"/>
          </a:p>
          <a:p>
            <a:pPr algn="r"/>
            <a:r>
              <a:rPr lang="en-US" sz="1100" dirty="0"/>
              <a:t>Vallin and </a:t>
            </a:r>
            <a:r>
              <a:rPr lang="en-US" sz="1100" dirty="0" err="1"/>
              <a:t>Mesle</a:t>
            </a:r>
            <a:r>
              <a:rPr lang="en-US" sz="1100" dirty="0"/>
              <a:t> (2004)</a:t>
            </a:r>
          </a:p>
        </p:txBody>
      </p:sp>
    </p:spTree>
    <p:extLst>
      <p:ext uri="{BB962C8B-B14F-4D97-AF65-F5344CB8AC3E}">
        <p14:creationId xmlns:p14="http://schemas.microsoft.com/office/powerpoint/2010/main" val="37604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9" y="1268760"/>
            <a:ext cx="10081119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Health</a:t>
            </a:r>
            <a:r>
              <a:rPr lang="en-US" sz="3500" b="1" i="1" dirty="0"/>
              <a:t> transition theory </a:t>
            </a:r>
            <a:r>
              <a:rPr lang="en-US" sz="2200" b="1" dirty="0"/>
              <a:t>(Meslé and Vallin and 2000, 2004)</a:t>
            </a:r>
            <a:endParaRPr lang="en-US" sz="3500" b="1" dirty="0"/>
          </a:p>
          <a:p>
            <a:r>
              <a:rPr lang="en-US" sz="2900" dirty="0"/>
              <a:t>Not necessary to finish one stage to enter into the next one</a:t>
            </a:r>
          </a:p>
          <a:p>
            <a:pPr lvl="1"/>
            <a:r>
              <a:rPr lang="en-US" sz="2700" dirty="0"/>
              <a:t>Low-income countries → Have started the cardiovascular revolution without fully controlling infectious diseases</a:t>
            </a:r>
          </a:p>
          <a:p>
            <a:pPr lvl="1"/>
            <a:r>
              <a:rPr lang="en-US" sz="2700" dirty="0"/>
              <a:t>Scotland and USA → Entered into the third stage without gaining control of human-made diseases</a:t>
            </a:r>
          </a:p>
          <a:p>
            <a:r>
              <a:rPr lang="en-US" sz="3100" dirty="0"/>
              <a:t>Not necessarily a linear process</a:t>
            </a:r>
          </a:p>
          <a:p>
            <a:pPr lvl="1"/>
            <a:r>
              <a:rPr lang="en-US" sz="2700" dirty="0"/>
              <a:t>It is possible that the order of stages vary in some countries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2997166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9" y="1268760"/>
            <a:ext cx="10081119" cy="53285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00" b="1" i="1" dirty="0"/>
              <a:t>Update for low- and middle-income countries as of 2019 </a:t>
            </a:r>
            <a:r>
              <a:rPr lang="en-US" sz="2600" b="1" dirty="0"/>
              <a:t>(Castro et al., 2025)</a:t>
            </a:r>
            <a:endParaRPr lang="en-US" sz="2200" b="1" dirty="0"/>
          </a:p>
          <a:p>
            <a:r>
              <a:rPr lang="en-US" sz="3100" dirty="0"/>
              <a:t>55% of LMICs have reached e0 of 70 years</a:t>
            </a:r>
          </a:p>
          <a:p>
            <a:pPr lvl="1"/>
            <a:r>
              <a:rPr lang="en-US" sz="2700" dirty="0"/>
              <a:t>Only 2 sub-Saharan African countries</a:t>
            </a:r>
          </a:p>
          <a:p>
            <a:r>
              <a:rPr lang="en-US" sz="3100" dirty="0"/>
              <a:t>54% reached the “cardiovascular revolution”</a:t>
            </a:r>
          </a:p>
          <a:p>
            <a:pPr lvl="1"/>
            <a:r>
              <a:rPr lang="en-US" sz="2700" dirty="0"/>
              <a:t>Adult (30-60) mortality improvements improved e0</a:t>
            </a:r>
          </a:p>
          <a:p>
            <a:r>
              <a:rPr lang="en-US" sz="3100" dirty="0"/>
              <a:t>49% reached the “slowing ageing process”</a:t>
            </a:r>
          </a:p>
          <a:p>
            <a:pPr lvl="1"/>
            <a:r>
              <a:rPr lang="en-US" sz="2700" dirty="0"/>
              <a:t>Old age (65+) mortality improvements surpassed those of adults</a:t>
            </a:r>
          </a:p>
          <a:p>
            <a:pPr lvl="1"/>
            <a:r>
              <a:rPr lang="en-US" sz="2700" dirty="0"/>
              <a:t>19% if restricting ages to older ages 80+</a:t>
            </a:r>
          </a:p>
          <a:p>
            <a:r>
              <a:rPr lang="en-US" sz="3100" dirty="0"/>
              <a:t>Divergence not limited to High-income Vs Rest, but also between Middle- and Low-income countries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2083988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9" y="1268760"/>
            <a:ext cx="10081119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Update for low- and middle-income countries as of 2019 </a:t>
            </a:r>
            <a:r>
              <a:rPr lang="en-US" sz="2400" b="1" dirty="0"/>
              <a:t>(Castro et al., 2025)</a:t>
            </a: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7D00D5-0E35-41DA-8ABF-1D21A92D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84" y="2420888"/>
            <a:ext cx="928903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90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9" y="1268760"/>
            <a:ext cx="10081119" cy="5328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i="1" dirty="0"/>
              <a:t>Update for high-income countries</a:t>
            </a:r>
            <a:r>
              <a:rPr lang="en-US" sz="3500" b="1" i="1" dirty="0"/>
              <a:t> </a:t>
            </a:r>
            <a:r>
              <a:rPr lang="en-US" sz="2200" b="1" dirty="0"/>
              <a:t>(Dowd et al., 2025)</a:t>
            </a:r>
          </a:p>
          <a:p>
            <a:r>
              <a:rPr lang="en-US" dirty="0"/>
              <a:t>Slowdown in mortality improvements since 2010</a:t>
            </a:r>
          </a:p>
          <a:p>
            <a:pPr lvl="1"/>
            <a:r>
              <a:rPr lang="en-US" sz="2300" dirty="0"/>
              <a:t>The US under high scrutiny because of deterioration</a:t>
            </a:r>
          </a:p>
          <a:p>
            <a:pPr lvl="1"/>
            <a:r>
              <a:rPr lang="en-US" sz="2300" dirty="0"/>
              <a:t>But also slowdowns in the UK, Canada, the Netherlands, Greece, and Germany</a:t>
            </a:r>
          </a:p>
          <a:p>
            <a:r>
              <a:rPr lang="en-US" dirty="0"/>
              <a:t>Increases in CVD mortality and external causes in young and midlife</a:t>
            </a:r>
          </a:p>
          <a:p>
            <a:r>
              <a:rPr lang="en-US" dirty="0"/>
              <a:t>Challenges for C19 lingering effects and obesity epidemic</a:t>
            </a:r>
          </a:p>
          <a:p>
            <a:r>
              <a:rPr lang="en-US" dirty="0"/>
              <a:t>“While biological limits to increased life expectancy may eventually dominate long-term trends, human-made social factors are currently holding many countries back”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191904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13792"/>
            <a:ext cx="8229600" cy="1143000"/>
          </a:xfrm>
        </p:spPr>
        <p:txBody>
          <a:bodyPr/>
          <a:lstStyle/>
          <a:p>
            <a:r>
              <a:rPr lang="en-US" b="1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Day 3: Thursday</a:t>
            </a:r>
          </a:p>
          <a:p>
            <a:r>
              <a:rPr lang="en-US" dirty="0"/>
              <a:t>Morning lecture (9:00 – 10:15)</a:t>
            </a:r>
          </a:p>
          <a:p>
            <a:pPr lvl="1"/>
            <a:r>
              <a:rPr lang="en-US" dirty="0"/>
              <a:t>Presentation of concepts and methods</a:t>
            </a:r>
          </a:p>
          <a:p>
            <a:r>
              <a:rPr lang="en-US" dirty="0"/>
              <a:t>Coffee break (10:15 – 10:30)</a:t>
            </a:r>
          </a:p>
          <a:p>
            <a:r>
              <a:rPr lang="en-US" dirty="0"/>
              <a:t>Lab session (10:30 – 12:00)</a:t>
            </a:r>
          </a:p>
          <a:p>
            <a:pPr lvl="1"/>
            <a:r>
              <a:rPr lang="en-US" dirty="0"/>
              <a:t>Application of methods for APC analysis in 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54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9" y="1268760"/>
            <a:ext cx="3600399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Update for high-income countries</a:t>
            </a:r>
            <a:r>
              <a:rPr lang="en-US" sz="3500" b="1" i="1" dirty="0"/>
              <a:t> </a:t>
            </a:r>
            <a:r>
              <a:rPr lang="en-US" sz="2200" b="1" dirty="0"/>
              <a:t>(Dowd et al., 2025)</a:t>
            </a:r>
          </a:p>
          <a:p>
            <a:pPr marL="0" indent="0">
              <a:buNone/>
            </a:pP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DD52A-9EA2-4158-8F87-583F5D73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1"/>
          <a:stretch/>
        </p:blipFill>
        <p:spPr>
          <a:xfrm>
            <a:off x="5159896" y="980728"/>
            <a:ext cx="6192687" cy="573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49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9" y="1268760"/>
            <a:ext cx="10081119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Deterioration in Cardiovascular mortality</a:t>
            </a: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73ECC-22D2-4D33-8EDA-B95A9342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927" y="2561908"/>
            <a:ext cx="6729802" cy="3462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26B70-979A-4528-8265-6FBC443A0297}"/>
              </a:ext>
            </a:extLst>
          </p:cNvPr>
          <p:cNvSpPr txBox="1"/>
          <p:nvPr/>
        </p:nvSpPr>
        <p:spPr>
          <a:xfrm flipH="1">
            <a:off x="536118" y="1988840"/>
            <a:ext cx="42535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Drug-related counterfactual fixed at its 2010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CVD counterfactual average age-specific changes from 2000 to 2009 forward to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Long-term change instead of a temporal shock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4C806-91C1-4BFB-B6AB-8A441667EDAC}"/>
              </a:ext>
            </a:extLst>
          </p:cNvPr>
          <p:cNvSpPr txBox="1"/>
          <p:nvPr/>
        </p:nvSpPr>
        <p:spPr>
          <a:xfrm>
            <a:off x="1020532" y="5152968"/>
            <a:ext cx="34126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Mehta et al. (2020)</a:t>
            </a:r>
          </a:p>
          <a:p>
            <a:pPr algn="r"/>
            <a:r>
              <a:rPr lang="en-US" sz="1600" i="1" dirty="0"/>
              <a:t>US life expectancy stalls due to cardiovascular disease, not drug deaths</a:t>
            </a:r>
          </a:p>
        </p:txBody>
      </p:sp>
    </p:spTree>
    <p:extLst>
      <p:ext uri="{BB962C8B-B14F-4D97-AF65-F5344CB8AC3E}">
        <p14:creationId xmlns:p14="http://schemas.microsoft.com/office/powerpoint/2010/main" val="2767404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472" y="1340768"/>
            <a:ext cx="9001000" cy="504056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Focus the attention on intrinsic mortality </a:t>
            </a:r>
            <a:r>
              <a:rPr lang="en-US" sz="1500" dirty="0"/>
              <a:t>(</a:t>
            </a:r>
            <a:r>
              <a:rPr lang="en-US" sz="1500" dirty="0" err="1"/>
              <a:t>Bongaarts</a:t>
            </a:r>
            <a:r>
              <a:rPr lang="en-US" sz="1500" dirty="0"/>
              <a:t> 2006)</a:t>
            </a:r>
            <a:endParaRPr lang="en-US" sz="2800" dirty="0"/>
          </a:p>
          <a:p>
            <a:r>
              <a:rPr lang="en-US" sz="2800" dirty="0"/>
              <a:t>Neglect extrinsic mortality because it would not have an impact in life expectancy changes</a:t>
            </a:r>
          </a:p>
          <a:p>
            <a:r>
              <a:rPr lang="en-US" sz="2800" dirty="0"/>
              <a:t>However</a:t>
            </a:r>
          </a:p>
          <a:p>
            <a:pPr lvl="1"/>
            <a:r>
              <a:rPr lang="en-US" sz="2400" dirty="0"/>
              <a:t>Several Western countries experienced decreases in e0 in 2014-2015</a:t>
            </a:r>
            <a:r>
              <a:rPr lang="en-US" sz="2000" dirty="0"/>
              <a:t>, </a:t>
            </a:r>
            <a:r>
              <a:rPr lang="en-US" sz="2400" dirty="0"/>
              <a:t>and in the US decreased for three consecutive years</a:t>
            </a:r>
          </a:p>
          <a:p>
            <a:pPr lvl="2"/>
            <a:r>
              <a:rPr lang="en-US" dirty="0"/>
              <a:t>Important role of influenza mortality in 2015 and 2018 </a:t>
            </a:r>
            <a:r>
              <a:rPr lang="en-US" sz="1500" dirty="0"/>
              <a:t>(Ho &amp; Hendy 2018)</a:t>
            </a:r>
            <a:endParaRPr lang="en-US" dirty="0"/>
          </a:p>
          <a:p>
            <a:pPr lvl="2"/>
            <a:r>
              <a:rPr lang="en-US" dirty="0"/>
              <a:t>Drug overdose epidemic in several countries since 2000</a:t>
            </a:r>
          </a:p>
          <a:p>
            <a:pPr lvl="2"/>
            <a:r>
              <a:rPr lang="en-US" dirty="0"/>
              <a:t>COVID-19 pandemic in 2020</a:t>
            </a:r>
          </a:p>
          <a:p>
            <a:pPr lvl="1"/>
            <a:r>
              <a:rPr lang="en-US" dirty="0"/>
              <a:t>Could be more fluctuations than a new trend in mortality</a:t>
            </a:r>
          </a:p>
          <a:p>
            <a:pPr lvl="2"/>
            <a:r>
              <a:rPr lang="en-US" dirty="0"/>
              <a:t>… but it demonstrates that extrinsic causes should not be neglected and still can have a considerable impact in mortality trends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0C57D9-2800-4819-BE3E-57153E4BDFF9}"/>
              </a:ext>
            </a:extLst>
          </p:cNvPr>
          <p:cNvSpPr txBox="1">
            <a:spLocks/>
          </p:cNvSpPr>
          <p:nvPr/>
        </p:nvSpPr>
        <p:spPr>
          <a:xfrm>
            <a:off x="1631504" y="16670"/>
            <a:ext cx="95874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Contemporary and future mortality trends</a:t>
            </a:r>
          </a:p>
        </p:txBody>
      </p:sp>
    </p:spTree>
    <p:extLst>
      <p:ext uri="{BB962C8B-B14F-4D97-AF65-F5344CB8AC3E}">
        <p14:creationId xmlns:p14="http://schemas.microsoft.com/office/powerpoint/2010/main" val="38799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20C57D9-2800-4819-BE3E-57153E4BDFF9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AB401-58C0-4067-A9B3-DF3669E4EA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12224" y="1015092"/>
            <a:ext cx="3642475" cy="4281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78BD67-0455-4A35-B692-AD2B1DE5ABC0}"/>
              </a:ext>
            </a:extLst>
          </p:cNvPr>
          <p:cNvSpPr txBox="1"/>
          <p:nvPr/>
        </p:nvSpPr>
        <p:spPr>
          <a:xfrm>
            <a:off x="5856438" y="1208782"/>
            <a:ext cx="2232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Drug epidemic in the US since 1980s</a:t>
            </a:r>
          </a:p>
          <a:p>
            <a:pPr algn="r"/>
            <a:r>
              <a:rPr lang="en-US" sz="1400" dirty="0"/>
              <a:t>(Jalal et al. 2018)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33D5D9E-91CD-40B0-A700-B8B35CF0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7293"/>
            <a:ext cx="4694312" cy="1645643"/>
          </a:xfrm>
        </p:spPr>
        <p:txBody>
          <a:bodyPr>
            <a:normAutofit/>
          </a:bodyPr>
          <a:lstStyle/>
          <a:p>
            <a:r>
              <a:rPr lang="en-US" sz="2400" dirty="0"/>
              <a:t>Some examples of the importance of extrinsic mortality in the current mortality trends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BC029-151F-4B7B-85D7-7EF2EFFD3D2A}"/>
              </a:ext>
            </a:extLst>
          </p:cNvPr>
          <p:cNvSpPr txBox="1"/>
          <p:nvPr/>
        </p:nvSpPr>
        <p:spPr>
          <a:xfrm>
            <a:off x="6814685" y="5414883"/>
            <a:ext cx="26642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Influenza and COVID-19 mortality</a:t>
            </a:r>
          </a:p>
          <a:p>
            <a:r>
              <a:rPr lang="en-US" sz="1400" dirty="0"/>
              <a:t>(Colombia, all sexes and ages)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050875"/>
            <a:ext cx="6695349" cy="33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9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20C57D9-2800-4819-BE3E-57153E4BDFF9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33D5D9E-91CD-40B0-A700-B8B35CF0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7293"/>
            <a:ext cx="3614192" cy="1645643"/>
          </a:xfrm>
        </p:spPr>
        <p:txBody>
          <a:bodyPr>
            <a:normAutofit/>
          </a:bodyPr>
          <a:lstStyle/>
          <a:p>
            <a:r>
              <a:rPr lang="en-US" sz="2400" dirty="0"/>
              <a:t>Some examples of the importance of extrinsic mortality in the current mortality trends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BC029-151F-4B7B-85D7-7EF2EFFD3D2A}"/>
              </a:ext>
            </a:extLst>
          </p:cNvPr>
          <p:cNvSpPr txBox="1"/>
          <p:nvPr/>
        </p:nvSpPr>
        <p:spPr>
          <a:xfrm>
            <a:off x="983432" y="2924697"/>
            <a:ext cx="2664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war on Gaza 2023 and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87B5B-6686-43A4-B364-B7635F554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64" b="17444"/>
          <a:stretch/>
        </p:blipFill>
        <p:spPr>
          <a:xfrm>
            <a:off x="4079776" y="1124744"/>
            <a:ext cx="7923746" cy="4968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96C181-D617-46FE-A2D8-19DFB7E34E10}"/>
              </a:ext>
            </a:extLst>
          </p:cNvPr>
          <p:cNvSpPr txBox="1"/>
          <p:nvPr/>
        </p:nvSpPr>
        <p:spPr>
          <a:xfrm>
            <a:off x="669606" y="5445224"/>
            <a:ext cx="3554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Gómez-Ugarte, Chen et al (2025) </a:t>
            </a:r>
            <a:r>
              <a:rPr lang="en-US" i="1" dirty="0"/>
              <a:t>Accounting for uncertainty in conflict mortality estimation</a:t>
            </a:r>
          </a:p>
        </p:txBody>
      </p:sp>
    </p:spTree>
    <p:extLst>
      <p:ext uri="{BB962C8B-B14F-4D97-AF65-F5344CB8AC3E}">
        <p14:creationId xmlns:p14="http://schemas.microsoft.com/office/powerpoint/2010/main" val="1755263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75520" y="2577780"/>
            <a:ext cx="1800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Hong Kong 1986-1995</a:t>
            </a:r>
          </a:p>
          <a:p>
            <a:pPr algn="r"/>
            <a:r>
              <a:rPr lang="en-US" sz="1400" dirty="0"/>
              <a:t>Arriaga’s decomposition of the change in life expectancy by age group and major causes of death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9536" y="568767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/>
              <a:t>Zheng et al. (2019)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10" y="1556793"/>
            <a:ext cx="6048974" cy="49685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4811F6A-78B1-4E7D-A3FB-03CCF797080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Visualizing transitions</a:t>
            </a:r>
          </a:p>
        </p:txBody>
      </p:sp>
    </p:spTree>
    <p:extLst>
      <p:ext uri="{BB962C8B-B14F-4D97-AF65-F5344CB8AC3E}">
        <p14:creationId xmlns:p14="http://schemas.microsoft.com/office/powerpoint/2010/main" val="25214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75520" y="2577780"/>
            <a:ext cx="1800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Zambia, 2010-2012</a:t>
            </a:r>
          </a:p>
          <a:p>
            <a:pPr algn="r"/>
            <a:r>
              <a:rPr lang="en-US" sz="1400" dirty="0"/>
              <a:t>Arriaga’s decomposition of the change in life expectancy by age group and major causes of death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9536" y="568767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/>
              <a:t>Chisumpa et al. (2018)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811F6A-78B1-4E7D-A3FB-03CCF797080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Visualizing transitions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A675F2-85F0-4FFB-B06B-3F20A32D8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268760"/>
            <a:ext cx="6491064" cy="511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025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472264" y="596268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 err="1"/>
              <a:t>Vallin</a:t>
            </a:r>
            <a:r>
              <a:rPr lang="en-US" sz="1400" dirty="0"/>
              <a:t> and </a:t>
            </a:r>
            <a:r>
              <a:rPr lang="en-US" sz="1400" dirty="0" err="1"/>
              <a:t>Mesle</a:t>
            </a:r>
            <a:r>
              <a:rPr lang="en-US" sz="1400" dirty="0"/>
              <a:t> (2004)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811F6A-78B1-4E7D-A3FB-03CCF797080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Visualizing transitions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83" b="17626"/>
          <a:stretch/>
        </p:blipFill>
        <p:spPr bwMode="auto">
          <a:xfrm>
            <a:off x="5519936" y="1579752"/>
            <a:ext cx="5010150" cy="2952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76"/>
          <a:stretch/>
        </p:blipFill>
        <p:spPr bwMode="auto">
          <a:xfrm>
            <a:off x="695400" y="1484784"/>
            <a:ext cx="5010150" cy="29982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4"/>
          <a:stretch/>
        </p:blipFill>
        <p:spPr bwMode="auto">
          <a:xfrm>
            <a:off x="5591944" y="4602352"/>
            <a:ext cx="5010150" cy="12788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87488" y="4642371"/>
            <a:ext cx="38164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Example of divergence process during the cardiovascular revolution</a:t>
            </a:r>
          </a:p>
          <a:p>
            <a:pPr algn="r"/>
            <a:r>
              <a:rPr lang="en-US" sz="1600" b="1" dirty="0"/>
              <a:t>the UK and Russia, 1965 to 2000</a:t>
            </a:r>
          </a:p>
          <a:p>
            <a:pPr algn="r"/>
            <a:endParaRPr lang="en-US" sz="1600" b="1" dirty="0"/>
          </a:p>
          <a:p>
            <a:pPr algn="r"/>
            <a:r>
              <a:rPr lang="en-US" sz="1600" dirty="0"/>
              <a:t>Arriaga’s decomposition of the change in life expectancy by age group and major causes of death</a:t>
            </a:r>
          </a:p>
        </p:txBody>
      </p:sp>
    </p:spTree>
    <p:extLst>
      <p:ext uri="{BB962C8B-B14F-4D97-AF65-F5344CB8AC3E}">
        <p14:creationId xmlns:p14="http://schemas.microsoft.com/office/powerpoint/2010/main" val="32536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10" y="935222"/>
            <a:ext cx="6254190" cy="5861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1396" y="1434780"/>
            <a:ext cx="18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French cause-of-death </a:t>
            </a:r>
            <a:r>
              <a:rPr lang="en-US" sz="1400" dirty="0"/>
              <a:t>1925–1999</a:t>
            </a:r>
            <a:endParaRPr lang="en-US" sz="1400" b="1" dirty="0"/>
          </a:p>
          <a:p>
            <a:pPr algn="r"/>
            <a:endParaRPr lang="en-US" sz="1400" b="1" dirty="0"/>
          </a:p>
          <a:p>
            <a:pPr algn="r"/>
            <a:r>
              <a:rPr lang="en-US" sz="1400" dirty="0"/>
              <a:t>The most common cause of death and its proportion on all deaths, total population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4325" y="3716447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/>
              <a:t>Schöley &amp; Willekens (2017)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50FCB7-A9F6-40AF-9D6A-4D8315E4EF5D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Visualizing transitions</a:t>
            </a:r>
          </a:p>
        </p:txBody>
      </p:sp>
    </p:spTree>
    <p:extLst>
      <p:ext uri="{BB962C8B-B14F-4D97-AF65-F5344CB8AC3E}">
        <p14:creationId xmlns:p14="http://schemas.microsoft.com/office/powerpoint/2010/main" val="1702417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196751"/>
            <a:ext cx="8951577" cy="5235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72381" y="5996111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 err="1"/>
              <a:t>Kashnitsky</a:t>
            </a:r>
            <a:r>
              <a:rPr lang="en-US" sz="1400" dirty="0"/>
              <a:t> &amp; Aburto (2019)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962686"/>
            <a:ext cx="4112207" cy="22746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376" y="1557993"/>
            <a:ext cx="25202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1" dirty="0"/>
              <a:t>Geofacet </a:t>
            </a:r>
            <a:r>
              <a:rPr lang="en-US" sz="1400" b="1" dirty="0"/>
              <a:t>of Mexican cause-of-death 1990–2015</a:t>
            </a:r>
          </a:p>
          <a:p>
            <a:pPr algn="r"/>
            <a:endParaRPr lang="en-US" sz="1400" b="1" dirty="0"/>
          </a:p>
          <a:p>
            <a:pPr algn="r"/>
            <a:r>
              <a:rPr lang="en-US" sz="1400" dirty="0"/>
              <a:t>Color-coded ternary compositions of the</a:t>
            </a:r>
          </a:p>
          <a:p>
            <a:pPr algn="r"/>
            <a:r>
              <a:rPr lang="en-US" sz="1400" dirty="0"/>
              <a:t>three leading groups of causes of death by age (15–49)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B744764-7B65-4C03-86B7-5962FFF0C5FA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Visualizing transitions</a:t>
            </a:r>
          </a:p>
        </p:txBody>
      </p:sp>
    </p:spTree>
    <p:extLst>
      <p:ext uri="{BB962C8B-B14F-4D97-AF65-F5344CB8AC3E}">
        <p14:creationId xmlns:p14="http://schemas.microsoft.com/office/powerpoint/2010/main" val="160004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13792"/>
            <a:ext cx="8229600" cy="1143000"/>
          </a:xfrm>
        </p:spPr>
        <p:txBody>
          <a:bodyPr/>
          <a:lstStyle/>
          <a:p>
            <a:r>
              <a:rPr lang="en-US" b="1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Lectures</a:t>
            </a:r>
          </a:p>
          <a:p>
            <a:pPr lvl="1"/>
            <a:r>
              <a:rPr lang="en-US" dirty="0"/>
              <a:t>Day 1: Introduction to mortality trends</a:t>
            </a:r>
          </a:p>
          <a:p>
            <a:pPr lvl="2"/>
            <a:r>
              <a:rPr lang="en-US" sz="2000" dirty="0"/>
              <a:t>Trends in all-cause mortality</a:t>
            </a:r>
          </a:p>
          <a:p>
            <a:pPr lvl="2"/>
            <a:r>
              <a:rPr lang="en-US" sz="2000" dirty="0"/>
              <a:t>Mortality partition by causes of death</a:t>
            </a:r>
          </a:p>
          <a:p>
            <a:pPr lvl="2"/>
            <a:r>
              <a:rPr lang="en-US" sz="2000" dirty="0"/>
              <a:t>Theories of Epidemiological and Health transitions</a:t>
            </a:r>
          </a:p>
          <a:p>
            <a:pPr lvl="1"/>
            <a:r>
              <a:rPr lang="en-US" dirty="0"/>
              <a:t>Day 2 morning: Introduction to APC part 1: basic concepts and visual analyses</a:t>
            </a:r>
          </a:p>
          <a:p>
            <a:pPr lvl="2"/>
            <a:r>
              <a:rPr lang="en-US" sz="2000" dirty="0"/>
              <a:t>Conceptual definition of Age-Period-Cohort (APC) effects</a:t>
            </a:r>
          </a:p>
          <a:p>
            <a:pPr lvl="2"/>
            <a:r>
              <a:rPr lang="en-US" sz="2000" dirty="0"/>
              <a:t>Period and cohort perspectives of mortality change</a:t>
            </a:r>
          </a:p>
          <a:p>
            <a:pPr lvl="2"/>
            <a:r>
              <a:rPr lang="en-US" sz="2000" dirty="0"/>
              <a:t>Visual analysis of APC effects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Day 2 afternoon: Introduction to excess mortality estimation</a:t>
            </a:r>
          </a:p>
          <a:p>
            <a:pPr lvl="2"/>
            <a:r>
              <a:rPr lang="en-US" sz="2000" dirty="0"/>
              <a:t>Conceptualization of excess mortality</a:t>
            </a:r>
          </a:p>
          <a:p>
            <a:pPr lvl="2"/>
            <a:r>
              <a:rPr lang="en-US" sz="2000" dirty="0"/>
              <a:t>Methods for excess mortality estimation</a:t>
            </a:r>
          </a:p>
          <a:p>
            <a:pPr lvl="1"/>
            <a:r>
              <a:rPr lang="en-US" dirty="0"/>
              <a:t>Day 3: Introduction to APC part 2: basic statistical modeling</a:t>
            </a:r>
          </a:p>
          <a:p>
            <a:pPr lvl="2"/>
            <a:r>
              <a:rPr lang="en-US" sz="2000" dirty="0"/>
              <a:t>Identification problem in APC modelling</a:t>
            </a:r>
          </a:p>
          <a:p>
            <a:pPr lvl="2"/>
            <a:r>
              <a:rPr lang="en-US" sz="2000" dirty="0"/>
              <a:t>Different approaches</a:t>
            </a:r>
          </a:p>
          <a:p>
            <a:pPr lvl="2"/>
            <a:r>
              <a:rPr lang="en-US" sz="2000" dirty="0"/>
              <a:t>Analysis of nonlinear APC effects</a:t>
            </a:r>
          </a:p>
        </p:txBody>
      </p:sp>
    </p:spTree>
    <p:extLst>
      <p:ext uri="{BB962C8B-B14F-4D97-AF65-F5344CB8AC3E}">
        <p14:creationId xmlns:p14="http://schemas.microsoft.com/office/powerpoint/2010/main" val="3935007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Mortality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1268760"/>
            <a:ext cx="10081120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</a:p>
          <a:p>
            <a:r>
              <a:rPr lang="en-US" sz="2800" dirty="0"/>
              <a:t>Very fast mortality change in the two previous centuries</a:t>
            </a:r>
          </a:p>
          <a:p>
            <a:pPr lvl="1"/>
            <a:r>
              <a:rPr lang="en-US" sz="2400" i="1" dirty="0"/>
              <a:t>e0 </a:t>
            </a:r>
            <a:r>
              <a:rPr lang="en-US" sz="2400" dirty="0"/>
              <a:t>more than doubled</a:t>
            </a:r>
          </a:p>
          <a:p>
            <a:pPr lvl="1"/>
            <a:r>
              <a:rPr lang="en-US" sz="2400" dirty="0"/>
              <a:t>But… very unequally!! (concerningly unequal)</a:t>
            </a:r>
          </a:p>
          <a:p>
            <a:r>
              <a:rPr lang="en-US" sz="2800" dirty="0"/>
              <a:t>Mortality partition theories</a:t>
            </a:r>
          </a:p>
          <a:p>
            <a:pPr lvl="1"/>
            <a:r>
              <a:rPr lang="en-US" sz="2200" dirty="0"/>
              <a:t>Extrinsic and intrinsic causes</a:t>
            </a:r>
          </a:p>
          <a:p>
            <a:r>
              <a:rPr lang="en-US" sz="2800" dirty="0"/>
              <a:t>Transition theories</a:t>
            </a:r>
          </a:p>
          <a:p>
            <a:pPr lvl="1"/>
            <a:r>
              <a:rPr lang="en-US" sz="2200" dirty="0"/>
              <a:t>From a predominance of extrinsic to intrinsic causes</a:t>
            </a:r>
          </a:p>
          <a:p>
            <a:pPr lvl="1"/>
            <a:r>
              <a:rPr lang="en-US" sz="2200" dirty="0"/>
              <a:t>Current emphasis on intrinsic causes as the main killers</a:t>
            </a:r>
          </a:p>
          <a:p>
            <a:pPr lvl="1"/>
            <a:r>
              <a:rPr lang="en-US" sz="2200" dirty="0"/>
              <a:t>But:</a:t>
            </a:r>
          </a:p>
          <a:p>
            <a:pPr lvl="2"/>
            <a:r>
              <a:rPr lang="en-US" sz="1800" dirty="0"/>
              <a:t>Huge heterogeneity worldwide</a:t>
            </a:r>
          </a:p>
          <a:p>
            <a:pPr lvl="2"/>
            <a:r>
              <a:rPr lang="en-US" sz="1800" dirty="0"/>
              <a:t>Extrinsic still very important everywhere… </a:t>
            </a:r>
          </a:p>
        </p:txBody>
      </p:sp>
    </p:spTree>
    <p:extLst>
      <p:ext uri="{BB962C8B-B14F-4D97-AF65-F5344CB8AC3E}">
        <p14:creationId xmlns:p14="http://schemas.microsoft.com/office/powerpoint/2010/main" val="21228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Mortality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1268760"/>
            <a:ext cx="8784976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Remaining questions:</a:t>
            </a:r>
          </a:p>
          <a:p>
            <a:r>
              <a:rPr lang="en-US" sz="2800" dirty="0"/>
              <a:t>How these changes occurred within the population?</a:t>
            </a:r>
          </a:p>
          <a:p>
            <a:r>
              <a:rPr lang="en-US" sz="2800" dirty="0"/>
              <a:t>Described changes mostly based on either external environment (extrinsic) or in internal biology (intrinsic)… </a:t>
            </a:r>
          </a:p>
          <a:p>
            <a:pPr lvl="1"/>
            <a:r>
              <a:rPr lang="en-US" sz="2400" dirty="0"/>
              <a:t>What about interactions: e.g., extrinsic factors affecting internal processes?</a:t>
            </a:r>
          </a:p>
          <a:p>
            <a:pPr lvl="2"/>
            <a:r>
              <a:rPr lang="en-US" sz="2000" dirty="0"/>
              <a:t>Lasting scars after early life exposures</a:t>
            </a:r>
          </a:p>
          <a:p>
            <a:pPr lvl="2"/>
            <a:r>
              <a:rPr lang="en-US" sz="2000" dirty="0"/>
              <a:t>Gradual changes in bodies physiology over generations</a:t>
            </a:r>
          </a:p>
          <a:p>
            <a:pPr lvl="2"/>
            <a:r>
              <a:rPr lang="en-US" sz="2000" dirty="0"/>
              <a:t>Different generation identities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766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13792"/>
            <a:ext cx="8229600" cy="1143000"/>
          </a:xfrm>
        </p:spPr>
        <p:txBody>
          <a:bodyPr/>
          <a:lstStyle/>
          <a:p>
            <a:r>
              <a:rPr lang="en-US" b="1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Lab sessions in R</a:t>
            </a:r>
          </a:p>
          <a:p>
            <a:pPr lvl="1"/>
            <a:r>
              <a:rPr lang="en-US" dirty="0"/>
              <a:t>Session 1: Introduction to mortality visualization</a:t>
            </a:r>
          </a:p>
          <a:p>
            <a:pPr lvl="2"/>
            <a:r>
              <a:rPr lang="en-US" dirty="0"/>
              <a:t>Colors, scales, and Lexis diagrams and surfaces</a:t>
            </a:r>
            <a:endParaRPr lang="en-US" sz="2000" dirty="0"/>
          </a:p>
          <a:p>
            <a:pPr lvl="1"/>
            <a:r>
              <a:rPr lang="en-US" dirty="0"/>
              <a:t>Session 2: Visual analyses of APC effects</a:t>
            </a:r>
          </a:p>
          <a:p>
            <a:pPr lvl="2"/>
            <a:r>
              <a:rPr lang="en-US" dirty="0"/>
              <a:t>Construction and interpretation of Lexis surfaces of mortality change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Session 3: Excess mortality estimation</a:t>
            </a:r>
          </a:p>
          <a:p>
            <a:pPr lvl="2"/>
            <a:r>
              <a:rPr lang="en-US" dirty="0">
                <a:solidFill>
                  <a:srgbClr val="7030A0"/>
                </a:solidFill>
              </a:rPr>
              <a:t>Fitting baseline mortality and challenges</a:t>
            </a:r>
          </a:p>
          <a:p>
            <a:pPr lvl="1"/>
            <a:r>
              <a:rPr lang="en-US" dirty="0"/>
              <a:t>Session 4: Statistical analyses of APC effects</a:t>
            </a:r>
          </a:p>
          <a:p>
            <a:pPr lvl="2"/>
            <a:r>
              <a:rPr lang="en-US" dirty="0"/>
              <a:t>Introduction to fitting APC models</a:t>
            </a:r>
          </a:p>
        </p:txBody>
      </p:sp>
    </p:spTree>
    <p:extLst>
      <p:ext uri="{BB962C8B-B14F-4D97-AF65-F5344CB8AC3E}">
        <p14:creationId xmlns:p14="http://schemas.microsoft.com/office/powerpoint/2010/main" val="163441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13792"/>
            <a:ext cx="8229600" cy="1143000"/>
          </a:xfrm>
        </p:spPr>
        <p:txBody>
          <a:bodyPr/>
          <a:lstStyle/>
          <a:p>
            <a:r>
              <a:rPr lang="en-US" b="1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Evaluation </a:t>
            </a:r>
            <a:r>
              <a:rPr lang="en-US" b="1"/>
              <a:t>option 1</a:t>
            </a:r>
            <a:endParaRPr lang="en-US" b="1" dirty="0"/>
          </a:p>
          <a:p>
            <a:pPr lvl="1"/>
            <a:r>
              <a:rPr lang="en-US" dirty="0"/>
              <a:t>The evaluation of the course is based on the participation during the lectures and lab sessions (20%)</a:t>
            </a:r>
          </a:p>
          <a:p>
            <a:pPr lvl="1"/>
            <a:r>
              <a:rPr lang="es-419" dirty="0"/>
              <a:t>T</a:t>
            </a:r>
            <a:r>
              <a:rPr lang="en-US" dirty="0"/>
              <a:t>here is a final assignment to work after the course (80%)</a:t>
            </a:r>
          </a:p>
          <a:p>
            <a:r>
              <a:rPr lang="en-US" b="1" dirty="0"/>
              <a:t>Evaluation option 2</a:t>
            </a:r>
          </a:p>
          <a:p>
            <a:pPr lvl="1"/>
            <a:r>
              <a:rPr lang="en-US" dirty="0"/>
              <a:t>The evaluation of the course is based on the participation during the lectures and lab sessions (80%)</a:t>
            </a:r>
          </a:p>
          <a:p>
            <a:pPr lvl="1"/>
            <a:r>
              <a:rPr lang="es-419" dirty="0"/>
              <a:t>T</a:t>
            </a:r>
            <a:r>
              <a:rPr lang="en-US" dirty="0"/>
              <a:t>here is a final assignment that will be worked and presented in groups during the last day (20%)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9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A354-2B69-4CBF-A440-4572C3C4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548" y="1916832"/>
            <a:ext cx="8136904" cy="2592288"/>
          </a:xfrm>
        </p:spPr>
        <p:txBody>
          <a:bodyPr>
            <a:normAutofit/>
          </a:bodyPr>
          <a:lstStyle/>
          <a:p>
            <a:r>
              <a:rPr lang="en-US" sz="6000" dirty="0"/>
              <a:t>Lecture I. Introduction to mortality trends</a:t>
            </a:r>
          </a:p>
        </p:txBody>
      </p:sp>
    </p:spTree>
    <p:extLst>
      <p:ext uri="{BB962C8B-B14F-4D97-AF65-F5344CB8AC3E}">
        <p14:creationId xmlns:p14="http://schemas.microsoft.com/office/powerpoint/2010/main" val="116352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148" y="1636000"/>
            <a:ext cx="5049938" cy="4387427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Transition from one regime with high levels of mortality and fertility to another with low levels. </a:t>
            </a:r>
          </a:p>
          <a:p>
            <a:pPr lvl="0"/>
            <a:r>
              <a:rPr lang="en-US" b="1" dirty="0"/>
              <a:t>Decrease in mortality, </a:t>
            </a:r>
            <a:r>
              <a:rPr lang="en-US" dirty="0"/>
              <a:t>followed by fertility</a:t>
            </a:r>
          </a:p>
          <a:p>
            <a:pPr lvl="0"/>
            <a:r>
              <a:rPr lang="en-US" dirty="0"/>
              <a:t>But… </a:t>
            </a:r>
          </a:p>
          <a:p>
            <a:pPr lvl="1"/>
            <a:r>
              <a:rPr lang="en-US" dirty="0"/>
              <a:t>Why and how?</a:t>
            </a:r>
          </a:p>
          <a:p>
            <a:pPr lvl="1"/>
            <a:r>
              <a:rPr lang="en-US" dirty="0"/>
              <a:t>Who is affected?</a:t>
            </a:r>
          </a:p>
          <a:p>
            <a:pPr lvl="1"/>
            <a:r>
              <a:rPr lang="en-US" dirty="0"/>
              <a:t>Which are the causes of death?</a:t>
            </a:r>
          </a:p>
          <a:p>
            <a:pPr lvl="1"/>
            <a:r>
              <a:rPr lang="en-US" dirty="0"/>
              <a:t>Where are we going now?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6E20F2-FDD1-44BA-B68D-C621EA84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07" y="160336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Demographic transition and mortality change</a:t>
            </a:r>
          </a:p>
        </p:txBody>
      </p:sp>
      <p:pic>
        <p:nvPicPr>
          <p:cNvPr id="1026" name="Picture 2" descr="Demographic transition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484784"/>
            <a:ext cx="5987426" cy="474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0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2840</Words>
  <Application>Microsoft Office PowerPoint</Application>
  <PresentationFormat>Widescreen</PresentationFormat>
  <Paragraphs>390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Courier New</vt:lpstr>
      <vt:lpstr>Office Theme</vt:lpstr>
      <vt:lpstr>Mortality disturbances: Age-Period-Cohort modeling and visualization</vt:lpstr>
      <vt:lpstr>Course outline</vt:lpstr>
      <vt:lpstr>Course outline</vt:lpstr>
      <vt:lpstr>Course outline</vt:lpstr>
      <vt:lpstr>Course outline</vt:lpstr>
      <vt:lpstr>Course outline</vt:lpstr>
      <vt:lpstr>Course outline</vt:lpstr>
      <vt:lpstr>Lecture I. Introduction to mortality trends</vt:lpstr>
      <vt:lpstr>Demographic transition and mortality change</vt:lpstr>
      <vt:lpstr>Changes in all-cause mortality</vt:lpstr>
      <vt:lpstr>Changes in all-cause mortality</vt:lpstr>
      <vt:lpstr>Changes in all-cause mortality</vt:lpstr>
      <vt:lpstr>Changes in all-cause mortality</vt:lpstr>
      <vt:lpstr>Changes in all-cause mortality</vt:lpstr>
      <vt:lpstr>Changes in all-cause mortality</vt:lpstr>
      <vt:lpstr>Changes in all-cause mortality</vt:lpstr>
      <vt:lpstr>Changes in all-cause mortality</vt:lpstr>
      <vt:lpstr>Changes in all-cause mortality</vt:lpstr>
      <vt:lpstr>Mortality partition</vt:lpstr>
      <vt:lpstr>Mortality partition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Mortality change</vt:lpstr>
      <vt:lpstr>Mortality change</vt:lpstr>
    </vt:vector>
  </TitlesOfParts>
  <Company>MPI for Demographic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Enrique Acosta</dc:creator>
  <cp:lastModifiedBy>Enrique Acosta</cp:lastModifiedBy>
  <cp:revision>425</cp:revision>
  <dcterms:created xsi:type="dcterms:W3CDTF">2019-11-13T14:04:23Z</dcterms:created>
  <dcterms:modified xsi:type="dcterms:W3CDTF">2025-06-09T09:14:15Z</dcterms:modified>
</cp:coreProperties>
</file>